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36" r:id="rId8"/>
    <p:sldId id="2074" r:id="rId9"/>
    <p:sldId id="2072" r:id="rId10"/>
    <p:sldId id="2071" r:id="rId11"/>
    <p:sldId id="2110" r:id="rId12"/>
    <p:sldId id="2111" r:id="rId13"/>
    <p:sldId id="2113" r:id="rId14"/>
    <p:sldId id="2112" r:id="rId15"/>
    <p:sldId id="2114" r:id="rId16"/>
    <p:sldId id="2115" r:id="rId17"/>
    <p:sldId id="2117" r:id="rId18"/>
    <p:sldId id="2118" r:id="rId19"/>
    <p:sldId id="2121" r:id="rId20"/>
    <p:sldId id="2122" r:id="rId21"/>
    <p:sldId id="2129" r:id="rId22"/>
    <p:sldId id="2130" r:id="rId23"/>
    <p:sldId id="2131" r:id="rId24"/>
    <p:sldId id="2132" r:id="rId25"/>
    <p:sldId id="2133" r:id="rId26"/>
    <p:sldId id="2134" r:id="rId27"/>
    <p:sldId id="2124" r:id="rId28"/>
    <p:sldId id="2135" r:id="rId29"/>
    <p:sldId id="2136" r:id="rId30"/>
    <p:sldId id="2137" r:id="rId31"/>
    <p:sldId id="2138" r:id="rId32"/>
    <p:sldId id="2116" r:id="rId33"/>
    <p:sldId id="2123" r:id="rId34"/>
    <p:sldId id="2125" r:id="rId35"/>
    <p:sldId id="2139" r:id="rId36"/>
    <p:sldId id="2126" r:id="rId37"/>
    <p:sldId id="2077"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C00000"/>
    <a:srgbClr val="4E9AEE"/>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9031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 id="2147483920"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9.xml"/><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1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s://www.cnblogs.com/ZOMI/p/16496326.html" TargetMode="External"/><Relationship Id="rId2" Type="http://schemas.openxmlformats.org/officeDocument/2006/relationships/hyperlink" Target="https://www.jianshu.com/p/a6d87b338bcf"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知识蒸馏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4660-131D-3740-98DF-FE4F90CB8A3E}"/>
              </a:ext>
            </a:extLst>
          </p:cNvPr>
          <p:cNvSpPr>
            <a:spLocks noGrp="1"/>
          </p:cNvSpPr>
          <p:nvPr>
            <p:ph type="title"/>
          </p:nvPr>
        </p:nvSpPr>
        <p:spPr/>
        <p:txBody>
          <a:bodyPr/>
          <a:lstStyle/>
          <a:p>
            <a:r>
              <a:rPr lang="en-US" altLang="zh-CN" dirty="0"/>
              <a:t>Response-Based Knowledge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D36B1F-640B-824A-8FB5-C5A0475F089A}"/>
                  </a:ext>
                </a:extLst>
              </p:cNvPr>
              <p:cNvSpPr>
                <a:spLocks noGrp="1"/>
              </p:cNvSpPr>
              <p:nvPr>
                <p:ph sz="half" idx="1"/>
              </p:nvPr>
            </p:nvSpPr>
            <p:spPr/>
            <p:txBody>
              <a:bodyPr/>
              <a:lstStyle/>
              <a:p>
                <a:r>
                  <a:rPr lang="zh-CN" altLang="en-US" dirty="0">
                    <a:latin typeface="Gill Sans MT" panose="020B0502020104020203" pitchFamily="34" charset="0"/>
                  </a:rPr>
                  <a:t>主要指</a:t>
                </a:r>
                <a:r>
                  <a:rPr lang="en-US" altLang="zh-CN" dirty="0">
                    <a:latin typeface="Gill Sans MT" panose="020B0502020104020203" pitchFamily="34" charset="0"/>
                  </a:rPr>
                  <a:t>Teacher</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教师模型输出层的特征。主要思想是让 </a:t>
                </a:r>
                <a:r>
                  <a:rPr lang="en-US" altLang="zh-CN" dirty="0">
                    <a:latin typeface="Gill Sans MT" panose="020B0502020104020203" pitchFamily="34" charset="0"/>
                  </a:rPr>
                  <a:t>Student</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学生模型直接学习教师模式的预测结果（</a:t>
                </a:r>
                <a:r>
                  <a:rPr lang="en-US" altLang="zh-CN" dirty="0">
                    <a:latin typeface="Gill Sans MT" panose="020B0502020104020203" pitchFamily="34" charset="0"/>
                  </a:rPr>
                  <a:t>Knowledge</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zh-CN" altLang="en-US" dirty="0">
                    <a:latin typeface="Gill Sans MT" panose="020B0502020104020203" pitchFamily="34" charset="0"/>
                  </a:rPr>
                  <a:t>假设张量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𝑡</m:t>
                        </m:r>
                      </m:sub>
                    </m:sSub>
                  </m:oMath>
                </a14:m>
                <a:r>
                  <a:rPr lang="zh-CN" altLang="en-US" dirty="0">
                    <a:latin typeface="Gill Sans MT" panose="020B0502020104020203" pitchFamily="34" charset="0"/>
                  </a:rPr>
                  <a:t> 为教师模型输出，张量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𝑧</m:t>
                        </m:r>
                      </m:e>
                      <m:sub>
                        <m:r>
                          <a:rPr kumimoji="1" lang="en-US" altLang="zh-CN" i="1">
                            <a:latin typeface="Cambria Math" panose="02040503050406030204" pitchFamily="18" charset="0"/>
                          </a:rPr>
                          <m:t>𝑠</m:t>
                        </m:r>
                      </m:sub>
                    </m:sSub>
                    <m:r>
                      <a:rPr kumimoji="1" lang="en-US" altLang="zh-CN" i="1">
                        <a:latin typeface="Cambria Math" panose="02040503050406030204" pitchFamily="18" charset="0"/>
                      </a:rPr>
                      <m:t> </m:t>
                    </m:r>
                  </m:oMath>
                </a14:m>
                <a:r>
                  <a:rPr lang="zh-CN" altLang="en-US" dirty="0">
                    <a:latin typeface="Gill Sans MT" panose="020B0502020104020203" pitchFamily="34" charset="0"/>
                  </a:rPr>
                  <a:t>为学生模型输出，</a:t>
                </a:r>
                <a:r>
                  <a:rPr lang="en-US" altLang="zh-CN" dirty="0">
                    <a:latin typeface="Gill Sans MT" panose="020B0502020104020203" pitchFamily="34" charset="0"/>
                  </a:rPr>
                  <a:t>Response-based knowledge</a:t>
                </a:r>
                <a:r>
                  <a:rPr lang="zh-CN" altLang="en-US" dirty="0">
                    <a:latin typeface="Gill Sans MT" panose="020B0502020104020203" pitchFamily="34" charset="0"/>
                  </a:rPr>
                  <a:t> 蒸馏形式可以被描述为：</a:t>
                </a:r>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F4D36B1F-640B-824A-8FB5-C5A0475F089A}"/>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F7094E-6E97-B245-ACD4-1CD83A16C06D}"/>
                  </a:ext>
                </a:extLst>
              </p:cNvPr>
              <p:cNvSpPr txBox="1"/>
              <p:nvPr/>
            </p:nvSpPr>
            <p:spPr>
              <a:xfrm>
                <a:off x="3938141" y="3501588"/>
                <a:ext cx="3964034"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smtClean="0">
                              <a:latin typeface="Cambria Math" panose="02040503050406030204" pitchFamily="18" charset="0"/>
                            </a:rPr>
                            <m:t>𝑅𝑒𝑠</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b="0" i="1" smtClean="0">
                                  <a:latin typeface="Cambria Math" panose="02040503050406030204" pitchFamily="18" charset="0"/>
                                </a:rPr>
                                <m:t>𝑠</m:t>
                              </m:r>
                            </m:sub>
                          </m:sSub>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rPr>
                            <m:t>𝑅</m:t>
                          </m:r>
                        </m:sub>
                      </m:sSub>
                      <m:r>
                        <a:rPr kumimoji="1" lang="en-US" altLang="zh-CN" sz="2800" b="0" i="1" smtClean="0">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𝑧</m:t>
                          </m:r>
                        </m:e>
                        <m:sub>
                          <m:r>
                            <a:rPr kumimoji="1" lang="en-US" altLang="zh-CN" sz="2800" i="1">
                              <a:latin typeface="Cambria Math" panose="02040503050406030204" pitchFamily="18" charset="0"/>
                            </a:rPr>
                            <m:t>𝑠</m:t>
                          </m:r>
                        </m:sub>
                      </m:sSub>
                      <m:r>
                        <a:rPr kumimoji="1" lang="en-US" altLang="zh-CN" sz="2800" b="0" i="1" smtClean="0">
                          <a:latin typeface="Cambria Math" panose="02040503050406030204" pitchFamily="18" charset="0"/>
                        </a:rPr>
                        <m:t>)</m:t>
                      </m:r>
                    </m:oMath>
                  </m:oMathPara>
                </a14:m>
                <a:endParaRPr kumimoji="1" lang="zh-CN" altLang="en-US" sz="2800" b="0" i="1" dirty="0" err="1">
                  <a:latin typeface="+mn-lt"/>
                </a:endParaRPr>
              </a:p>
            </p:txBody>
          </p:sp>
        </mc:Choice>
        <mc:Fallback xmlns="">
          <p:sp>
            <p:nvSpPr>
              <p:cNvPr id="4" name="文本框 3">
                <a:extLst>
                  <a:ext uri="{FF2B5EF4-FFF2-40B4-BE49-F238E27FC236}">
                    <a16:creationId xmlns:a16="http://schemas.microsoft.com/office/drawing/2014/main" id="{21F7094E-6E97-B245-ACD4-1CD83A16C06D}"/>
                  </a:ext>
                </a:extLst>
              </p:cNvPr>
              <p:cNvSpPr txBox="1">
                <a:spLocks noRot="1" noChangeAspect="1" noMove="1" noResize="1" noEditPoints="1" noAdjustHandles="1" noChangeArrowheads="1" noChangeShapeType="1" noTextEdit="1"/>
              </p:cNvSpPr>
              <p:nvPr/>
            </p:nvSpPr>
            <p:spPr>
              <a:xfrm>
                <a:off x="3938141" y="3501588"/>
                <a:ext cx="3964034" cy="430887"/>
              </a:xfrm>
              <a:prstGeom prst="rect">
                <a:avLst/>
              </a:prstGeom>
              <a:blipFill>
                <a:blip r:embed="rId3"/>
                <a:stretch>
                  <a:fillRect l="-1278" r="-2556" b="-38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7738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454660-131D-3740-98DF-FE4F90CB8A3E}"/>
              </a:ext>
            </a:extLst>
          </p:cNvPr>
          <p:cNvSpPr>
            <a:spLocks noGrp="1"/>
          </p:cNvSpPr>
          <p:nvPr>
            <p:ph type="title"/>
          </p:nvPr>
        </p:nvSpPr>
        <p:spPr/>
        <p:txBody>
          <a:bodyPr/>
          <a:lstStyle/>
          <a:p>
            <a:r>
              <a:rPr lang="en-US" altLang="zh-CN" dirty="0"/>
              <a:t>Response-Based Knowledge</a:t>
            </a:r>
            <a:endParaRPr kumimoji="1" lang="zh-CN" altLang="en-US" dirty="0"/>
          </a:p>
        </p:txBody>
      </p:sp>
      <p:sp>
        <p:nvSpPr>
          <p:cNvPr id="3" name="内容占位符 2">
            <a:extLst>
              <a:ext uri="{FF2B5EF4-FFF2-40B4-BE49-F238E27FC236}">
                <a16:creationId xmlns:a16="http://schemas.microsoft.com/office/drawing/2014/main" id="{F4D36B1F-640B-824A-8FB5-C5A0475F089A}"/>
              </a:ext>
            </a:extLst>
          </p:cNvPr>
          <p:cNvSpPr>
            <a:spLocks noGrp="1"/>
          </p:cNvSpPr>
          <p:nvPr>
            <p:ph sz="half" idx="1"/>
          </p:nvPr>
        </p:nvSpPr>
        <p:spPr/>
        <p:txBody>
          <a:bodyPr/>
          <a:lstStyle/>
          <a:p>
            <a:r>
              <a:rPr lang="en-US" altLang="zh-CN" dirty="0">
                <a:latin typeface="Gill Sans MT" panose="020B0502020104020203" pitchFamily="34" charset="0"/>
              </a:rPr>
              <a:t>Response-based knowledge</a:t>
            </a:r>
            <a:r>
              <a:rPr lang="zh-CN" altLang="en-US" dirty="0">
                <a:latin typeface="Gill Sans MT" panose="020B0502020104020203" pitchFamily="34" charset="0"/>
              </a:rPr>
              <a:t> 主要指 </a:t>
            </a:r>
            <a:r>
              <a:rPr lang="en-US" altLang="zh-CN" dirty="0">
                <a:latin typeface="Gill Sans MT" panose="020B0502020104020203" pitchFamily="34" charset="0"/>
              </a:rPr>
              <a:t>Teacher</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 教师模型最后一层 </a:t>
            </a:r>
            <a:r>
              <a:rPr lang="en-US" altLang="zh-CN" dirty="0">
                <a:latin typeface="Gill Sans MT" panose="020B0502020104020203" pitchFamily="34" charset="0"/>
              </a:rPr>
              <a:t>——</a:t>
            </a:r>
            <a:r>
              <a:rPr lang="zh-CN" altLang="en-US" dirty="0">
                <a:latin typeface="Gill Sans MT" panose="020B0502020104020203" pitchFamily="34" charset="0"/>
              </a:rPr>
              <a:t> 输出层的特征</a:t>
            </a:r>
            <a:r>
              <a:rPr lang="zh-CN" altLang="en-US" dirty="0"/>
              <a:t>。其主要思想是让学生模型直接模仿教师模式的最终预测：</a:t>
            </a:r>
            <a:endParaRPr kumimoji="1" lang="zh-CN" altLang="en-US" dirty="0"/>
          </a:p>
        </p:txBody>
      </p:sp>
      <p:pic>
        <p:nvPicPr>
          <p:cNvPr id="7" name="图片 6">
            <a:extLst>
              <a:ext uri="{FF2B5EF4-FFF2-40B4-BE49-F238E27FC236}">
                <a16:creationId xmlns:a16="http://schemas.microsoft.com/office/drawing/2014/main" id="{4BDF0CAE-94EF-7A4B-85BA-A28CD5754B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0371" y="2996952"/>
            <a:ext cx="8890000" cy="2324100"/>
          </a:xfrm>
          <a:prstGeom prst="rect">
            <a:avLst/>
          </a:prstGeom>
        </p:spPr>
      </p:pic>
    </p:spTree>
    <p:extLst>
      <p:ext uri="{BB962C8B-B14F-4D97-AF65-F5344CB8AC3E}">
        <p14:creationId xmlns:p14="http://schemas.microsoft.com/office/powerpoint/2010/main" val="2657042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28057-5DEA-D34B-A258-12E40F0C6B07}"/>
              </a:ext>
            </a:extLst>
          </p:cNvPr>
          <p:cNvSpPr>
            <a:spLocks noGrp="1"/>
          </p:cNvSpPr>
          <p:nvPr>
            <p:ph type="title"/>
          </p:nvPr>
        </p:nvSpPr>
        <p:spPr/>
        <p:txBody>
          <a:bodyPr/>
          <a:lstStyle/>
          <a:p>
            <a:r>
              <a:rPr lang="en-US" altLang="zh-CN" dirty="0"/>
              <a:t>Feature-Based Knowledge</a:t>
            </a:r>
            <a:endParaRPr kumimoji="1" lang="zh-CN" altLang="en-US" dirty="0"/>
          </a:p>
        </p:txBody>
      </p:sp>
      <p:sp>
        <p:nvSpPr>
          <p:cNvPr id="3" name="内容占位符 2">
            <a:extLst>
              <a:ext uri="{FF2B5EF4-FFF2-40B4-BE49-F238E27FC236}">
                <a16:creationId xmlns:a16="http://schemas.microsoft.com/office/drawing/2014/main" id="{BE5A8723-315E-6A40-8561-860389290249}"/>
              </a:ext>
            </a:extLst>
          </p:cNvPr>
          <p:cNvSpPr>
            <a:spLocks noGrp="1"/>
          </p:cNvSpPr>
          <p:nvPr>
            <p:ph sz="half" idx="1"/>
          </p:nvPr>
        </p:nvSpPr>
        <p:spPr/>
        <p:txBody>
          <a:bodyPr/>
          <a:lstStyle/>
          <a:p>
            <a:r>
              <a:rPr lang="zh-CN" altLang="en-US" dirty="0">
                <a:latin typeface="Gill Sans MT" panose="020B0502020104020203" pitchFamily="34" charset="0"/>
              </a:rPr>
              <a:t>深度神经网络善于学习到不同层级的表征，因此中间层和输出层的都可以被用作知识来训练学生模型，中间层学习知识的 </a:t>
            </a:r>
            <a:r>
              <a:rPr lang="en-US" altLang="zh-CN" dirty="0">
                <a:latin typeface="Gill Sans MT" panose="020B0502020104020203" pitchFamily="34" charset="0"/>
              </a:rPr>
              <a:t>Feature-Based Knowledge</a:t>
            </a:r>
            <a:r>
              <a:rPr lang="zh-CN" altLang="en-US" dirty="0">
                <a:latin typeface="Gill Sans MT" panose="020B0502020104020203" pitchFamily="34" charset="0"/>
              </a:rPr>
              <a:t> 对于 </a:t>
            </a:r>
            <a:r>
              <a:rPr lang="en-US" altLang="zh-CN" dirty="0">
                <a:latin typeface="Gill Sans MT" panose="020B0502020104020203" pitchFamily="34" charset="0"/>
              </a:rPr>
              <a:t>Response-Based Knowledge</a:t>
            </a:r>
            <a:r>
              <a:rPr lang="zh-CN" altLang="en-US" dirty="0">
                <a:latin typeface="Gill Sans MT" panose="020B0502020104020203" pitchFamily="34" charset="0"/>
              </a:rPr>
              <a:t>是一个很好的补充，其主要思想是将教师和学生的特征激活进行关联起来。</a:t>
            </a:r>
            <a:r>
              <a:rPr lang="en-US" altLang="zh-CN" dirty="0">
                <a:latin typeface="Gill Sans MT" panose="020B0502020104020203" pitchFamily="34" charset="0"/>
              </a:rPr>
              <a:t>Feature-Based Knowledge</a:t>
            </a:r>
            <a:r>
              <a:rPr lang="zh-CN" altLang="en-US" dirty="0">
                <a:latin typeface="Gill Sans MT" panose="020B0502020104020203" pitchFamily="34" charset="0"/>
              </a:rPr>
              <a:t> 知识转移的蒸馏损失可表示为：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751E5A8-E09F-AD45-9241-6D49BAE6703A}"/>
                  </a:ext>
                </a:extLst>
              </p:cNvPr>
              <p:cNvSpPr txBox="1"/>
              <p:nvPr/>
            </p:nvSpPr>
            <p:spPr>
              <a:xfrm>
                <a:off x="2485405" y="3717032"/>
                <a:ext cx="7225952" cy="43088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smtClean="0">
                              <a:latin typeface="Cambria Math" panose="02040503050406030204" pitchFamily="18" charset="0"/>
                            </a:rPr>
                            <m:t>𝐹𝑒𝑎</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𝑡</m:t>
                              </m:r>
                            </m:sub>
                          </m:sSub>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𝑥</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ea typeface="Cambria Math" panose="02040503050406030204" pitchFamily="18" charset="0"/>
                            </a:rPr>
                            <m:t>𝐹</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𝜙</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d>
                            <m:dPr>
                              <m:ctrlPr>
                                <a:rPr kumimoji="1" lang="en-US" altLang="zh-CN" sz="2800" i="1">
                                  <a:latin typeface="Cambria Math" panose="02040503050406030204" pitchFamily="18" charset="0"/>
                                </a:rPr>
                              </m:ctrlPr>
                            </m:dPr>
                            <m:e>
                              <m:r>
                                <a:rPr kumimoji="1" lang="en-US" altLang="zh-CN" sz="2800" i="1">
                                  <a:latin typeface="Cambria Math" panose="02040503050406030204" pitchFamily="18" charset="0"/>
                                </a:rPr>
                                <m:t>𝑥</m:t>
                              </m:r>
                            </m:e>
                          </m:d>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𝜙</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𝑠</m:t>
                              </m:r>
                            </m:sub>
                          </m:sSub>
                          <m:d>
                            <m:dPr>
                              <m:ctrlPr>
                                <a:rPr kumimoji="1" lang="en-US" altLang="zh-CN" sz="2800" i="1">
                                  <a:latin typeface="Cambria Math" panose="02040503050406030204" pitchFamily="18" charset="0"/>
                                </a:rPr>
                              </m:ctrlPr>
                            </m:dPr>
                            <m:e>
                              <m:r>
                                <a:rPr kumimoji="1" lang="en-US" altLang="zh-CN" sz="2800" i="1">
                                  <a:latin typeface="Cambria Math" panose="02040503050406030204" pitchFamily="18" charset="0"/>
                                </a:rPr>
                                <m:t>𝑥</m:t>
                              </m:r>
                            </m:e>
                          </m:d>
                          <m:r>
                            <a:rPr kumimoji="1" lang="en-US" altLang="zh-CN" sz="2800" i="1">
                              <a:latin typeface="Cambria Math" panose="02040503050406030204" pitchFamily="18" charset="0"/>
                            </a:rPr>
                            <m:t>)</m:t>
                          </m:r>
                        </m:e>
                      </m:d>
                    </m:oMath>
                  </m:oMathPara>
                </a14:m>
                <a:endParaRPr kumimoji="1" lang="zh-CN" altLang="en-US" sz="2800" b="0" i="1" dirty="0" err="1">
                  <a:latin typeface="+mn-lt"/>
                </a:endParaRPr>
              </a:p>
            </p:txBody>
          </p:sp>
        </mc:Choice>
        <mc:Fallback xmlns="">
          <p:sp>
            <p:nvSpPr>
              <p:cNvPr id="5" name="文本框 4">
                <a:extLst>
                  <a:ext uri="{FF2B5EF4-FFF2-40B4-BE49-F238E27FC236}">
                    <a16:creationId xmlns:a16="http://schemas.microsoft.com/office/drawing/2014/main" id="{E751E5A8-E09F-AD45-9241-6D49BAE6703A}"/>
                  </a:ext>
                </a:extLst>
              </p:cNvPr>
              <p:cNvSpPr txBox="1">
                <a:spLocks noRot="1" noChangeAspect="1" noMove="1" noResize="1" noEditPoints="1" noAdjustHandles="1" noChangeArrowheads="1" noChangeShapeType="1" noTextEdit="1"/>
              </p:cNvSpPr>
              <p:nvPr/>
            </p:nvSpPr>
            <p:spPr>
              <a:xfrm>
                <a:off x="2485405" y="3717032"/>
                <a:ext cx="7225952" cy="430887"/>
              </a:xfrm>
              <a:prstGeom prst="rect">
                <a:avLst/>
              </a:prstGeom>
              <a:blipFill>
                <a:blip r:embed="rId2"/>
                <a:stretch>
                  <a:fillRect l="-526" b="-3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217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28057-5DEA-D34B-A258-12E40F0C6B07}"/>
              </a:ext>
            </a:extLst>
          </p:cNvPr>
          <p:cNvSpPr>
            <a:spLocks noGrp="1"/>
          </p:cNvSpPr>
          <p:nvPr>
            <p:ph type="title"/>
          </p:nvPr>
        </p:nvSpPr>
        <p:spPr/>
        <p:txBody>
          <a:bodyPr/>
          <a:lstStyle/>
          <a:p>
            <a:r>
              <a:rPr lang="en-US" altLang="zh-CN" dirty="0"/>
              <a:t>Feature-Based Knowledge</a:t>
            </a:r>
            <a:endParaRPr kumimoji="1" lang="zh-CN" altLang="en-US" dirty="0"/>
          </a:p>
        </p:txBody>
      </p:sp>
      <p:sp>
        <p:nvSpPr>
          <p:cNvPr id="3" name="内容占位符 2">
            <a:extLst>
              <a:ext uri="{FF2B5EF4-FFF2-40B4-BE49-F238E27FC236}">
                <a16:creationId xmlns:a16="http://schemas.microsoft.com/office/drawing/2014/main" id="{BE5A8723-315E-6A40-8561-860389290249}"/>
              </a:ext>
            </a:extLst>
          </p:cNvPr>
          <p:cNvSpPr>
            <a:spLocks noGrp="1"/>
          </p:cNvSpPr>
          <p:nvPr>
            <p:ph sz="half" idx="1"/>
          </p:nvPr>
        </p:nvSpPr>
        <p:spPr/>
        <p:txBody>
          <a:bodyPr/>
          <a:lstStyle/>
          <a:p>
            <a:r>
              <a:rPr lang="zh-CN" altLang="en-US" dirty="0">
                <a:latin typeface="Gill Sans MT" panose="020B0502020104020203" pitchFamily="34" charset="0"/>
              </a:rPr>
              <a:t>虽然基于特征的知识迁移为学生模型的学习提供了良好的信息，但如何有效地从教师模型中选择提示层，从学生模型中选择引导层，仍有待进一步研究。由于提示层和引导层的大小存在显著差异，如何正确匹配教师和学生的特征表示也需要探讨。</a:t>
            </a:r>
          </a:p>
        </p:txBody>
      </p:sp>
      <p:pic>
        <p:nvPicPr>
          <p:cNvPr id="6" name="图片 5">
            <a:extLst>
              <a:ext uri="{FF2B5EF4-FFF2-40B4-BE49-F238E27FC236}">
                <a16:creationId xmlns:a16="http://schemas.microsoft.com/office/drawing/2014/main" id="{8C108F1C-12E8-9F4D-827F-E8B3A3AF7A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6741" y="2996952"/>
            <a:ext cx="8517260" cy="3436148"/>
          </a:xfrm>
          <a:prstGeom prst="rect">
            <a:avLst/>
          </a:prstGeom>
        </p:spPr>
      </p:pic>
    </p:spTree>
    <p:extLst>
      <p:ext uri="{BB962C8B-B14F-4D97-AF65-F5344CB8AC3E}">
        <p14:creationId xmlns:p14="http://schemas.microsoft.com/office/powerpoint/2010/main" val="305283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F3A05-EE81-FE43-9254-F5821A5F3488}"/>
              </a:ext>
            </a:extLst>
          </p:cNvPr>
          <p:cNvSpPr>
            <a:spLocks noGrp="1"/>
          </p:cNvSpPr>
          <p:nvPr>
            <p:ph type="title"/>
          </p:nvPr>
        </p:nvSpPr>
        <p:spPr/>
        <p:txBody>
          <a:bodyPr/>
          <a:lstStyle/>
          <a:p>
            <a:r>
              <a:rPr lang="en-US" altLang="zh-CN" dirty="0"/>
              <a:t>Relation-Based Knowledge</a:t>
            </a:r>
            <a:endParaRPr kumimoji="1" lang="zh-CN" altLang="en-US" dirty="0"/>
          </a:p>
        </p:txBody>
      </p:sp>
      <p:sp>
        <p:nvSpPr>
          <p:cNvPr id="3" name="内容占位符 2">
            <a:extLst>
              <a:ext uri="{FF2B5EF4-FFF2-40B4-BE49-F238E27FC236}">
                <a16:creationId xmlns:a16="http://schemas.microsoft.com/office/drawing/2014/main" id="{099DA8E1-C31C-094F-8819-472C2F5AE6E4}"/>
              </a:ext>
            </a:extLst>
          </p:cNvPr>
          <p:cNvSpPr>
            <a:spLocks noGrp="1"/>
          </p:cNvSpPr>
          <p:nvPr>
            <p:ph sz="half" idx="1"/>
          </p:nvPr>
        </p:nvSpPr>
        <p:spPr/>
        <p:txBody>
          <a:bodyPr/>
          <a:lstStyle/>
          <a:p>
            <a:r>
              <a:rPr lang="zh-CN" altLang="en-US" dirty="0"/>
              <a:t>基于 </a:t>
            </a:r>
            <a:r>
              <a:rPr lang="en-US" altLang="zh-CN" dirty="0">
                <a:latin typeface="Gill Sans MT" panose="020B0502020104020203" pitchFamily="34" charset="0"/>
              </a:rPr>
              <a:t>Feature-Based Knowledge</a:t>
            </a:r>
            <a:r>
              <a:rPr lang="zh-CN" altLang="en-US" dirty="0">
                <a:latin typeface="Gill Sans MT" panose="020B0502020104020203" pitchFamily="34" charset="0"/>
              </a:rPr>
              <a:t> 和 </a:t>
            </a:r>
            <a:r>
              <a:rPr lang="en-US" altLang="zh-CN" dirty="0">
                <a:latin typeface="Gill Sans MT" panose="020B0502020104020203" pitchFamily="34" charset="0"/>
              </a:rPr>
              <a:t>Response-Based Knowledge</a:t>
            </a:r>
            <a:r>
              <a:rPr lang="zh-CN" altLang="en-US" dirty="0">
                <a:latin typeface="Gill Sans MT" panose="020B0502020104020203" pitchFamily="34" charset="0"/>
              </a:rPr>
              <a:t> </a:t>
            </a:r>
            <a:r>
              <a:rPr lang="zh-CN" altLang="en-US" dirty="0"/>
              <a:t>知识都使用了教师模型中特定层中特征的输出。基于关系的知识进一步探索了不同层或数据样本之间的关系。一般情况下，基于特征图关系的关系知识的蒸馏损失可以表示为：</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A729E40-FFDD-854D-A291-89E12127B5B7}"/>
                  </a:ext>
                </a:extLst>
              </p:cNvPr>
              <p:cNvSpPr txBox="1"/>
              <p:nvPr/>
            </p:nvSpPr>
            <p:spPr>
              <a:xfrm>
                <a:off x="2485405" y="3717032"/>
                <a:ext cx="7167667" cy="49199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𝐿</m:t>
                          </m:r>
                        </m:e>
                        <m:sub>
                          <m:r>
                            <a:rPr kumimoji="1" lang="en-US" altLang="zh-CN" sz="2800" b="0" i="1">
                              <a:latin typeface="Cambria Math" panose="02040503050406030204" pitchFamily="18" charset="0"/>
                            </a:rPr>
                            <m:t>𝑅𝑒𝑙</m:t>
                          </m:r>
                          <m:r>
                            <a:rPr kumimoji="1" lang="zh-CN" altLang="en-US" sz="2800" b="0" i="1" smtClean="0">
                              <a:latin typeface="Cambria Math" panose="02040503050406030204" pitchFamily="18" charset="0"/>
                            </a:rPr>
                            <m:t> </m:t>
                          </m:r>
                          <m:r>
                            <a:rPr kumimoji="1" lang="en-US" altLang="zh-CN" sz="2800" b="0" i="1" smtClean="0">
                              <a:latin typeface="Cambria Math" panose="02040503050406030204" pitchFamily="18" charset="0"/>
                            </a:rPr>
                            <m:t>𝐷</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𝑡</m:t>
                              </m:r>
                            </m:sub>
                          </m:sSub>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𝑥</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e>
                      </m:d>
                      <m:r>
                        <a:rPr kumimoji="1" lang="en-US" altLang="zh-CN" sz="2800" b="0" i="1" smtClean="0">
                          <a:latin typeface="Cambria Math" panose="02040503050406030204" pitchFamily="18"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ℒ</m:t>
                          </m:r>
                        </m:e>
                        <m:sub>
                          <m:r>
                            <a:rPr kumimoji="1" lang="en-US" altLang="zh-CN" sz="2800" b="0" i="1" smtClean="0">
                              <a:latin typeface="Cambria Math" panose="02040503050406030204" pitchFamily="18" charset="0"/>
                              <a:ea typeface="Cambria Math" panose="02040503050406030204" pitchFamily="18" charset="0"/>
                            </a:rPr>
                            <m:t>𝑅</m:t>
                          </m:r>
                        </m:sub>
                      </m:sSub>
                      <m:d>
                        <m:dPr>
                          <m:ctrlPr>
                            <a:rPr kumimoji="1" lang="en-US" altLang="zh-CN" sz="2800" b="0" i="1" smtClean="0">
                              <a:latin typeface="Cambria Math" panose="02040503050406030204" pitchFamily="18" charset="0"/>
                            </a:rPr>
                          </m:ctrlPr>
                        </m:dPr>
                        <m:e>
                          <m:sSub>
                            <m:sSubPr>
                              <m:ctrlPr>
                                <a:rPr kumimoji="1" lang="en-US" altLang="zh-CN" sz="2800" i="1">
                                  <a:latin typeface="Cambria Math" panose="02040503050406030204" pitchFamily="18" charset="0"/>
                                </a:rPr>
                              </m:ctrlPr>
                            </m:sSubPr>
                            <m:e>
                              <m:r>
                                <a:rPr kumimoji="1" lang="en-US" altLang="zh-CN" sz="2800" i="1" smtClean="0">
                                  <a:latin typeface="Cambria Math" panose="02040503050406030204" pitchFamily="18" charset="0"/>
                                  <a:ea typeface="Cambria Math" panose="02040503050406030204" pitchFamily="18" charset="0"/>
                                </a:rPr>
                                <m:t>𝜓</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acc>
                            <m:accPr>
                              <m:chr m:val="̂"/>
                              <m:ctrlPr>
                                <a:rPr kumimoji="1" lang="en-US" altLang="zh-CN" sz="2800" i="1" smtClean="0">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e>
                          </m:acc>
                          <m:r>
                            <a:rPr kumimoji="1" lang="en-US" altLang="zh-CN" sz="2800" b="0" i="1" smtClean="0">
                              <a:latin typeface="Cambria Math" panose="02040503050406030204" pitchFamily="18" charset="0"/>
                            </a:rPr>
                            <m:t>,</m:t>
                          </m:r>
                          <m:acc>
                            <m:accPr>
                              <m:chr m:val="̌"/>
                              <m:ctrlPr>
                                <a:rPr kumimoji="1" lang="en-US" altLang="zh-CN" sz="2800" b="0" i="1" smtClean="0">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i="1">
                                      <a:latin typeface="Cambria Math" panose="02040503050406030204" pitchFamily="18" charset="0"/>
                                    </a:rPr>
                                    <m:t>𝑡</m:t>
                                  </m:r>
                                </m:sub>
                              </m:sSub>
                            </m:e>
                          </m:acc>
                          <m:r>
                            <a:rPr kumimoji="1" lang="en-US" altLang="zh-CN" sz="2800" i="1">
                              <a:latin typeface="Cambria Math" panose="02040503050406030204" pitchFamily="18" charset="0"/>
                            </a:rPr>
                            <m:t>),</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ea typeface="Cambria Math" panose="02040503050406030204" pitchFamily="18" charset="0"/>
                                </a:rPr>
                                <m:t>𝜓</m:t>
                              </m:r>
                            </m:e>
                            <m:sub>
                              <m:r>
                                <a:rPr kumimoji="1" lang="en-US" altLang="zh-CN" sz="2800" i="1">
                                  <a:latin typeface="Cambria Math" panose="02040503050406030204" pitchFamily="18" charset="0"/>
                                </a:rPr>
                                <m:t>𝑡</m:t>
                              </m:r>
                            </m:sub>
                          </m:sSub>
                          <m:r>
                            <a:rPr kumimoji="1" lang="en-US" altLang="zh-CN" sz="2800" i="1">
                              <a:latin typeface="Cambria Math" panose="02040503050406030204" pitchFamily="18" charset="0"/>
                            </a:rPr>
                            <m:t>(</m:t>
                          </m:r>
                          <m:acc>
                            <m:accPr>
                              <m:chr m:val="̂"/>
                              <m:ctrlPr>
                                <a:rPr kumimoji="1" lang="en-US" altLang="zh-CN" sz="2800" i="1">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e>
                          </m:acc>
                          <m:r>
                            <a:rPr kumimoji="1" lang="en-US" altLang="zh-CN" sz="2800" i="1">
                              <a:latin typeface="Cambria Math" panose="02040503050406030204" pitchFamily="18" charset="0"/>
                            </a:rPr>
                            <m:t>,</m:t>
                          </m:r>
                          <m:acc>
                            <m:accPr>
                              <m:chr m:val="̌"/>
                              <m:ctrlPr>
                                <a:rPr kumimoji="1" lang="en-US" altLang="zh-CN" sz="2800" i="1">
                                  <a:latin typeface="Cambria Math" panose="02040503050406030204" pitchFamily="18" charset="0"/>
                                </a:rPr>
                              </m:ctrlPr>
                            </m:accPr>
                            <m:e>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𝑓</m:t>
                                  </m:r>
                                </m:e>
                                <m:sub>
                                  <m:r>
                                    <a:rPr kumimoji="1" lang="en-US" altLang="zh-CN" sz="2800" b="0" i="1" smtClean="0">
                                      <a:latin typeface="Cambria Math" panose="02040503050406030204" pitchFamily="18" charset="0"/>
                                    </a:rPr>
                                    <m:t>𝑠</m:t>
                                  </m:r>
                                </m:sub>
                              </m:sSub>
                            </m:e>
                          </m:acc>
                          <m:r>
                            <a:rPr kumimoji="1" lang="en-US" altLang="zh-CN" sz="2800" i="1">
                              <a:latin typeface="Cambria Math" panose="02040503050406030204" pitchFamily="18" charset="0"/>
                            </a:rPr>
                            <m:t>)</m:t>
                          </m:r>
                        </m:e>
                      </m:d>
                    </m:oMath>
                  </m:oMathPara>
                </a14:m>
                <a:endParaRPr kumimoji="1" lang="zh-CN" altLang="en-US" sz="2800" b="0" i="1" dirty="0" err="1">
                  <a:latin typeface="+mn-lt"/>
                </a:endParaRPr>
              </a:p>
            </p:txBody>
          </p:sp>
        </mc:Choice>
        <mc:Fallback xmlns="">
          <p:sp>
            <p:nvSpPr>
              <p:cNvPr id="7" name="文本框 6">
                <a:extLst>
                  <a:ext uri="{FF2B5EF4-FFF2-40B4-BE49-F238E27FC236}">
                    <a16:creationId xmlns:a16="http://schemas.microsoft.com/office/drawing/2014/main" id="{FA729E40-FFDD-854D-A291-89E12127B5B7}"/>
                  </a:ext>
                </a:extLst>
              </p:cNvPr>
              <p:cNvSpPr txBox="1">
                <a:spLocks noRot="1" noChangeAspect="1" noMove="1" noResize="1" noEditPoints="1" noAdjustHandles="1" noChangeArrowheads="1" noChangeShapeType="1" noTextEdit="1"/>
              </p:cNvSpPr>
              <p:nvPr/>
            </p:nvSpPr>
            <p:spPr>
              <a:xfrm>
                <a:off x="2485405" y="3717032"/>
                <a:ext cx="7167667" cy="491994"/>
              </a:xfrm>
              <a:prstGeom prst="rect">
                <a:avLst/>
              </a:prstGeom>
              <a:blipFill>
                <a:blip r:embed="rId2"/>
                <a:stretch>
                  <a:fillRect t="-15385" b="-282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910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BF3A05-EE81-FE43-9254-F5821A5F3488}"/>
              </a:ext>
            </a:extLst>
          </p:cNvPr>
          <p:cNvSpPr>
            <a:spLocks noGrp="1"/>
          </p:cNvSpPr>
          <p:nvPr>
            <p:ph type="title"/>
          </p:nvPr>
        </p:nvSpPr>
        <p:spPr/>
        <p:txBody>
          <a:bodyPr/>
          <a:lstStyle/>
          <a:p>
            <a:r>
              <a:rPr lang="en-US" altLang="zh-CN" dirty="0"/>
              <a:t>Relation-Based Knowledge</a:t>
            </a:r>
            <a:endParaRPr kumimoji="1" lang="zh-CN" altLang="en-US" dirty="0"/>
          </a:p>
        </p:txBody>
      </p:sp>
      <p:sp>
        <p:nvSpPr>
          <p:cNvPr id="3" name="内容占位符 2">
            <a:extLst>
              <a:ext uri="{FF2B5EF4-FFF2-40B4-BE49-F238E27FC236}">
                <a16:creationId xmlns:a16="http://schemas.microsoft.com/office/drawing/2014/main" id="{099DA8E1-C31C-094F-8819-472C2F5AE6E4}"/>
              </a:ext>
            </a:extLst>
          </p:cNvPr>
          <p:cNvSpPr>
            <a:spLocks noGrp="1"/>
          </p:cNvSpPr>
          <p:nvPr>
            <p:ph sz="half" idx="1"/>
          </p:nvPr>
        </p:nvSpPr>
        <p:spPr/>
        <p:txBody>
          <a:bodyPr/>
          <a:lstStyle/>
          <a:p>
            <a:r>
              <a:rPr lang="zh-CN" altLang="en-US" dirty="0"/>
              <a:t>传统的知识转移方法往往涉及到个体知识的提炼。教师的个人软标签 </a:t>
            </a:r>
            <a:r>
              <a:rPr lang="en-US" altLang="zh-CN" dirty="0"/>
              <a:t>Soft</a:t>
            </a:r>
            <a:r>
              <a:rPr lang="zh-CN" altLang="en-US" dirty="0"/>
              <a:t> </a:t>
            </a:r>
            <a:r>
              <a:rPr lang="en-US" altLang="zh-CN" dirty="0"/>
              <a:t>Label</a:t>
            </a:r>
            <a:r>
              <a:rPr lang="zh-CN" altLang="en-US" dirty="0"/>
              <a:t> 被直接提炼到学生中，实际上经过提炼的知识不仅包含了特征信息，还包含了数据样本之间的相互关系。</a:t>
            </a:r>
          </a:p>
        </p:txBody>
      </p:sp>
      <p:pic>
        <p:nvPicPr>
          <p:cNvPr id="6" name="图片 5">
            <a:extLst>
              <a:ext uri="{FF2B5EF4-FFF2-40B4-BE49-F238E27FC236}">
                <a16:creationId xmlns:a16="http://schemas.microsoft.com/office/drawing/2014/main" id="{6C710CD9-7349-E34E-B3F0-7C388268A5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7831" y="2924944"/>
            <a:ext cx="8801100" cy="3022600"/>
          </a:xfrm>
          <a:prstGeom prst="rect">
            <a:avLst/>
          </a:prstGeom>
        </p:spPr>
      </p:pic>
    </p:spTree>
    <p:extLst>
      <p:ext uri="{BB962C8B-B14F-4D97-AF65-F5344CB8AC3E}">
        <p14:creationId xmlns:p14="http://schemas.microsoft.com/office/powerpoint/2010/main" val="2608089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04056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知识蒸馏</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方法</a:t>
            </a:r>
            <a:endParaRPr lang="en-US" altLang="zh-CN" sz="9600" b="1" dirty="0">
              <a:solidFill>
                <a:srgbClr val="C00000"/>
              </a:solidFill>
              <a:latin typeface="Gill Sans MT" panose="020B0502020104020203" pitchFamily="34" charset="0"/>
            </a:endParaRPr>
          </a:p>
        </p:txBody>
      </p:sp>
      <p:sp>
        <p:nvSpPr>
          <p:cNvPr id="4" name="矩形 3">
            <a:extLst>
              <a:ext uri="{FF2B5EF4-FFF2-40B4-BE49-F238E27FC236}">
                <a16:creationId xmlns:a16="http://schemas.microsoft.com/office/drawing/2014/main" id="{52B3CF89-958A-EC49-BD7B-A39C3A2F29BA}"/>
              </a:ext>
            </a:extLst>
          </p:cNvPr>
          <p:cNvSpPr/>
          <p:nvPr/>
        </p:nvSpPr>
        <p:spPr>
          <a:xfrm>
            <a:off x="3986521" y="5378258"/>
            <a:ext cx="4223720" cy="461665"/>
          </a:xfrm>
          <a:prstGeom prst="rect">
            <a:avLst/>
          </a:prstGeom>
        </p:spPr>
        <p:txBody>
          <a:bodyPr wrap="none">
            <a:spAutoFit/>
          </a:bodyPr>
          <a:lstStyle/>
          <a:p>
            <a:r>
              <a:rPr lang="en-US" altLang="zh-CN" sz="2400" dirty="0">
                <a:solidFill>
                  <a:srgbClr val="00FA00"/>
                </a:solidFill>
                <a:latin typeface="Gill Sans MT" panose="020B0502020104020203" pitchFamily="34" charset="0"/>
              </a:rPr>
              <a:t>Knowledge Distillation: A Survey</a:t>
            </a:r>
          </a:p>
        </p:txBody>
      </p:sp>
    </p:spTree>
    <p:extLst>
      <p:ext uri="{BB962C8B-B14F-4D97-AF65-F5344CB8AC3E}">
        <p14:creationId xmlns:p14="http://schemas.microsoft.com/office/powerpoint/2010/main" val="25012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1C28195-E9B3-0044-8DD4-0221CF9BEBCA}"/>
              </a:ext>
            </a:extLst>
          </p:cNvPr>
          <p:cNvSpPr>
            <a:spLocks noGrp="1"/>
          </p:cNvSpPr>
          <p:nvPr>
            <p:ph type="title"/>
          </p:nvPr>
        </p:nvSpPr>
        <p:spPr/>
        <p:txBody>
          <a:bodyPr/>
          <a:lstStyle/>
          <a:p>
            <a:r>
              <a:rPr lang="zh-CN" altLang="en-US" dirty="0"/>
              <a:t>蒸馏方法</a:t>
            </a:r>
          </a:p>
        </p:txBody>
      </p:sp>
      <p:sp>
        <p:nvSpPr>
          <p:cNvPr id="5" name="内容占位符 4">
            <a:extLst>
              <a:ext uri="{FF2B5EF4-FFF2-40B4-BE49-F238E27FC236}">
                <a16:creationId xmlns:a16="http://schemas.microsoft.com/office/drawing/2014/main" id="{E1AB669E-34E7-4141-8934-93132C6DBCBB}"/>
              </a:ext>
            </a:extLst>
          </p:cNvPr>
          <p:cNvSpPr>
            <a:spLocks noGrp="1"/>
          </p:cNvSpPr>
          <p:nvPr>
            <p:ph sz="half" idx="1"/>
          </p:nvPr>
        </p:nvSpPr>
        <p:spPr/>
        <p:txBody>
          <a:bodyPr/>
          <a:lstStyle/>
          <a:p>
            <a:r>
              <a:rPr lang="zh-CN" altLang="en-US" dirty="0">
                <a:latin typeface="Gill Sans MT" panose="020B0502020104020203" pitchFamily="34" charset="0"/>
              </a:rPr>
              <a:t>知识蒸馏可以划分为</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offline distillation, 2</a:t>
            </a:r>
            <a:r>
              <a:rPr lang="zh-CN" altLang="en-US" dirty="0">
                <a:latin typeface="Gill Sans MT" panose="020B0502020104020203" pitchFamily="34" charset="0"/>
              </a:rPr>
              <a:t>）</a:t>
            </a:r>
            <a:r>
              <a:rPr lang="en-US" altLang="zh-CN" dirty="0">
                <a:latin typeface="Gill Sans MT" panose="020B0502020104020203" pitchFamily="34" charset="0"/>
              </a:rPr>
              <a:t>online distillation</a:t>
            </a:r>
            <a:r>
              <a:rPr lang="zh-CN" altLang="en-US" dirty="0">
                <a:latin typeface="Gill Sans MT" panose="020B0502020104020203" pitchFamily="34" charset="0"/>
              </a:rPr>
              <a:t>，</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self-distillation</a:t>
            </a: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73E514A9-C761-5649-B567-08144374B3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85331" y="2348880"/>
            <a:ext cx="5626100" cy="3937000"/>
          </a:xfrm>
          <a:prstGeom prst="rect">
            <a:avLst/>
          </a:prstGeom>
        </p:spPr>
      </p:pic>
    </p:spTree>
    <p:extLst>
      <p:ext uri="{BB962C8B-B14F-4D97-AF65-F5344CB8AC3E}">
        <p14:creationId xmlns:p14="http://schemas.microsoft.com/office/powerpoint/2010/main" val="260779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2A858-4EE0-D04D-9839-46F8680E1999}"/>
              </a:ext>
            </a:extLst>
          </p:cNvPr>
          <p:cNvSpPr>
            <a:spLocks noGrp="1"/>
          </p:cNvSpPr>
          <p:nvPr>
            <p:ph type="title"/>
          </p:nvPr>
        </p:nvSpPr>
        <p:spPr/>
        <p:txBody>
          <a:bodyPr/>
          <a:lstStyle/>
          <a:p>
            <a:r>
              <a:rPr lang="en-US" altLang="zh-CN" dirty="0"/>
              <a:t>Offline Distillation</a:t>
            </a:r>
            <a:endParaRPr kumimoji="1" lang="zh-CN" altLang="en-US" dirty="0"/>
          </a:p>
        </p:txBody>
      </p:sp>
      <p:sp>
        <p:nvSpPr>
          <p:cNvPr id="3" name="内容占位符 2">
            <a:extLst>
              <a:ext uri="{FF2B5EF4-FFF2-40B4-BE49-F238E27FC236}">
                <a16:creationId xmlns:a16="http://schemas.microsoft.com/office/drawing/2014/main" id="{E0227299-44EF-244D-9306-97B659B40EDE}"/>
              </a:ext>
            </a:extLst>
          </p:cNvPr>
          <p:cNvSpPr>
            <a:spLocks noGrp="1"/>
          </p:cNvSpPr>
          <p:nvPr>
            <p:ph sz="half" idx="1"/>
          </p:nvPr>
        </p:nvSpPr>
        <p:spPr/>
        <p:txBody>
          <a:bodyPr/>
          <a:lstStyle/>
          <a:p>
            <a:r>
              <a:rPr lang="zh-CN" altLang="en-US" dirty="0">
                <a:latin typeface="Gill Sans MT" panose="020B0502020104020203" pitchFamily="34" charset="0"/>
              </a:rPr>
              <a:t>大多数蒸馏采用 </a:t>
            </a:r>
            <a:r>
              <a:rPr lang="en-US" altLang="zh-CN" dirty="0">
                <a:latin typeface="Gill Sans MT" panose="020B0502020104020203" pitchFamily="34" charset="0"/>
              </a:rPr>
              <a:t>Offline Distillation</a:t>
            </a:r>
            <a:r>
              <a:rPr lang="zh-CN" altLang="en-US" dirty="0">
                <a:latin typeface="Gill Sans MT" panose="020B0502020104020203" pitchFamily="34" charset="0"/>
              </a:rPr>
              <a:t>，蒸馏过程被分为两个阶段：</a:t>
            </a:r>
            <a:r>
              <a:rPr lang="en-US" altLang="zh-CN" dirty="0">
                <a:latin typeface="Gill Sans MT" panose="020B0502020104020203" pitchFamily="34" charset="0"/>
              </a:rPr>
              <a:t>1</a:t>
            </a:r>
            <a:r>
              <a:rPr lang="zh-CN" altLang="en-US" dirty="0">
                <a:latin typeface="Gill Sans MT" panose="020B0502020104020203" pitchFamily="34" charset="0"/>
              </a:rPr>
              <a:t>）蒸馏前教师模型预训练；</a:t>
            </a:r>
            <a:r>
              <a:rPr lang="en-US" altLang="zh-CN" dirty="0">
                <a:latin typeface="Gill Sans MT" panose="020B0502020104020203" pitchFamily="34" charset="0"/>
              </a:rPr>
              <a:t>2</a:t>
            </a:r>
            <a:r>
              <a:rPr lang="zh-CN" altLang="en-US" dirty="0">
                <a:latin typeface="Gill Sans MT" panose="020B0502020104020203" pitchFamily="34" charset="0"/>
              </a:rPr>
              <a:t>） 蒸馏算法迁移知识。因此 </a:t>
            </a:r>
            <a:r>
              <a:rPr lang="en-US" altLang="zh-CN" dirty="0">
                <a:latin typeface="Gill Sans MT" panose="020B0502020104020203" pitchFamily="34" charset="0"/>
              </a:rPr>
              <a:t>Offline Distillation</a:t>
            </a:r>
            <a:r>
              <a:rPr lang="zh-CN" altLang="en-US" dirty="0">
                <a:latin typeface="Gill Sans MT" panose="020B0502020104020203" pitchFamily="34" charset="0"/>
              </a:rPr>
              <a:t> 主要侧重于知识迁移部分。</a:t>
            </a:r>
            <a:endParaRPr lang="en-US" altLang="zh-CN" dirty="0">
              <a:latin typeface="Gill Sans MT" panose="020B0502020104020203" pitchFamily="34" charset="0"/>
            </a:endParaRPr>
          </a:p>
          <a:p>
            <a:r>
              <a:rPr lang="zh-CN" altLang="en-US" dirty="0">
                <a:latin typeface="Gill Sans MT" panose="020B0502020104020203" pitchFamily="34" charset="0"/>
              </a:rPr>
              <a:t>通常采用单向知识转移和两阶段训练过程。在步骤</a:t>
            </a:r>
            <a:r>
              <a:rPr lang="en-US" altLang="zh-CN" dirty="0">
                <a:latin typeface="Gill Sans MT" panose="020B0502020104020203" pitchFamily="34" charset="0"/>
              </a:rPr>
              <a:t>1</a:t>
            </a:r>
            <a:r>
              <a:rPr lang="zh-CN" altLang="en-US" dirty="0">
                <a:latin typeface="Gill Sans MT" panose="020B0502020104020203" pitchFamily="34" charset="0"/>
              </a:rPr>
              <a:t>）中需要教师模型参数量比较大，训练时间比较长，这种方式对学生模型的蒸馏比较高效。</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b="1" u="sng" dirty="0">
                <a:latin typeface="Gill Sans MT" panose="020B0502020104020203" pitchFamily="34" charset="0"/>
              </a:rPr>
              <a:t>Cons</a:t>
            </a:r>
            <a:r>
              <a:rPr lang="zh-CN" altLang="en-US" u="sng" dirty="0">
                <a:latin typeface="Gill Sans MT" panose="020B0502020104020203" pitchFamily="34" charset="0"/>
              </a:rPr>
              <a:t>：这种训练模式下的学生模型往往过度依赖于教师模型</a:t>
            </a:r>
            <a:endParaRPr kumimoji="1" lang="zh-CN" altLang="en-US" u="sng" dirty="0">
              <a:latin typeface="Gill Sans MT" panose="020B0502020104020203" pitchFamily="34" charset="0"/>
            </a:endParaRPr>
          </a:p>
        </p:txBody>
      </p:sp>
      <p:pic>
        <p:nvPicPr>
          <p:cNvPr id="5" name="图片 4">
            <a:extLst>
              <a:ext uri="{FF2B5EF4-FFF2-40B4-BE49-F238E27FC236}">
                <a16:creationId xmlns:a16="http://schemas.microsoft.com/office/drawing/2014/main" id="{5586EB5C-ED7B-8444-8213-E8941C3B82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9631" y="4005064"/>
            <a:ext cx="5397500" cy="800100"/>
          </a:xfrm>
          <a:prstGeom prst="rect">
            <a:avLst/>
          </a:prstGeom>
        </p:spPr>
      </p:pic>
    </p:spTree>
    <p:extLst>
      <p:ext uri="{BB962C8B-B14F-4D97-AF65-F5344CB8AC3E}">
        <p14:creationId xmlns:p14="http://schemas.microsoft.com/office/powerpoint/2010/main" val="476196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35269-D1A9-6F49-B9A2-FA24739E1C2D}"/>
              </a:ext>
            </a:extLst>
          </p:cNvPr>
          <p:cNvSpPr>
            <a:spLocks noGrp="1"/>
          </p:cNvSpPr>
          <p:nvPr>
            <p:ph type="title"/>
          </p:nvPr>
        </p:nvSpPr>
        <p:spPr/>
        <p:txBody>
          <a:bodyPr/>
          <a:lstStyle/>
          <a:p>
            <a:r>
              <a:rPr lang="en-US" altLang="zh-CN" dirty="0"/>
              <a:t>Online Distillation</a:t>
            </a:r>
            <a:br>
              <a:rPr lang="en-US" altLang="zh-CN" dirty="0"/>
            </a:br>
            <a:endParaRPr kumimoji="1" lang="zh-CN" altLang="en-US" dirty="0"/>
          </a:p>
        </p:txBody>
      </p:sp>
      <p:sp>
        <p:nvSpPr>
          <p:cNvPr id="3" name="内容占位符 2">
            <a:extLst>
              <a:ext uri="{FF2B5EF4-FFF2-40B4-BE49-F238E27FC236}">
                <a16:creationId xmlns:a16="http://schemas.microsoft.com/office/drawing/2014/main" id="{18688919-FA9E-0943-85CE-92AB31D9B589}"/>
              </a:ext>
            </a:extLst>
          </p:cNvPr>
          <p:cNvSpPr>
            <a:spLocks noGrp="1"/>
          </p:cNvSpPr>
          <p:nvPr>
            <p:ph sz="half" idx="1"/>
          </p:nvPr>
        </p:nvSpPr>
        <p:spPr/>
        <p:txBody>
          <a:bodyPr/>
          <a:lstStyle/>
          <a:p>
            <a:r>
              <a:rPr lang="en-US" altLang="zh-CN" dirty="0">
                <a:latin typeface="Gill Sans MT" panose="020B0502020104020203" pitchFamily="34" charset="0"/>
              </a:rPr>
              <a:t>Online Distillation</a:t>
            </a:r>
            <a:r>
              <a:rPr lang="zh-CN" altLang="en-US" dirty="0">
                <a:latin typeface="Gill Sans MT" panose="020B0502020104020203" pitchFamily="34" charset="0"/>
              </a:rPr>
              <a:t> 主要针对参数量大、精度性能好的教师模式不可获得的情况。教师模型和学生模型同时更新，整个知识蒸馏算法是一种有效的端到端可训练方案。</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b="1" dirty="0">
                <a:latin typeface="Gill Sans MT" panose="020B0502020104020203" pitchFamily="34" charset="0"/>
              </a:rPr>
              <a:t>Cons</a:t>
            </a:r>
            <a:r>
              <a:rPr lang="zh-CN" altLang="en-US" dirty="0">
                <a:latin typeface="Gill Sans MT" panose="020B0502020104020203" pitchFamily="34" charset="0"/>
              </a:rPr>
              <a:t>：现有的 </a:t>
            </a:r>
            <a:r>
              <a:rPr lang="en-US" altLang="zh-CN" dirty="0">
                <a:latin typeface="Gill Sans MT" panose="020B0502020104020203" pitchFamily="34" charset="0"/>
              </a:rPr>
              <a:t>Online Distillation</a:t>
            </a:r>
            <a:r>
              <a:rPr lang="zh-CN" altLang="en-US" dirty="0">
                <a:latin typeface="Gill Sans MT" panose="020B0502020104020203" pitchFamily="34" charset="0"/>
              </a:rPr>
              <a:t> 往往难以获得在线环境下参数量大、精度性能好的教师模型。</a:t>
            </a:r>
            <a:br>
              <a:rPr lang="zh-CN" altLang="en-US" dirty="0">
                <a:latin typeface="Gill Sans MT" panose="020B0502020104020203" pitchFamily="34" charset="0"/>
              </a:rPr>
            </a:br>
            <a:endParaRPr kumimoji="1" lang="zh-CN" altLang="en-US" dirty="0">
              <a:latin typeface="Gill Sans MT" panose="020B0502020104020203" pitchFamily="34" charset="0"/>
            </a:endParaRPr>
          </a:p>
        </p:txBody>
      </p:sp>
      <p:pic>
        <p:nvPicPr>
          <p:cNvPr id="9" name="图片 8">
            <a:extLst>
              <a:ext uri="{FF2B5EF4-FFF2-40B4-BE49-F238E27FC236}">
                <a16:creationId xmlns:a16="http://schemas.microsoft.com/office/drawing/2014/main" id="{554290D3-A1CF-C54C-BEAE-ECD84E4332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9631" y="3028950"/>
            <a:ext cx="5397500" cy="800100"/>
          </a:xfrm>
          <a:prstGeom prst="rect">
            <a:avLst/>
          </a:prstGeom>
        </p:spPr>
      </p:pic>
    </p:spTree>
    <p:extLst>
      <p:ext uri="{BB962C8B-B14F-4D97-AF65-F5344CB8AC3E}">
        <p14:creationId xmlns:p14="http://schemas.microsoft.com/office/powerpoint/2010/main" val="3208791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581F42-1109-E642-9935-37B5B38EC51A}"/>
              </a:ext>
            </a:extLst>
          </p:cNvPr>
          <p:cNvSpPr>
            <a:spLocks noGrp="1"/>
          </p:cNvSpPr>
          <p:nvPr>
            <p:ph type="title"/>
          </p:nvPr>
        </p:nvSpPr>
        <p:spPr/>
        <p:txBody>
          <a:bodyPr/>
          <a:lstStyle/>
          <a:p>
            <a:r>
              <a:rPr lang="en-US" altLang="zh-CN" dirty="0"/>
              <a:t>Self-Distillation</a:t>
            </a:r>
            <a:endParaRPr kumimoji="1" lang="zh-CN" altLang="en-US" dirty="0"/>
          </a:p>
        </p:txBody>
      </p:sp>
      <p:sp>
        <p:nvSpPr>
          <p:cNvPr id="3" name="内容占位符 2">
            <a:extLst>
              <a:ext uri="{FF2B5EF4-FFF2-40B4-BE49-F238E27FC236}">
                <a16:creationId xmlns:a16="http://schemas.microsoft.com/office/drawing/2014/main" id="{4F08EA01-580C-3144-8826-3911279171E6}"/>
              </a:ext>
            </a:extLst>
          </p:cNvPr>
          <p:cNvSpPr>
            <a:spLocks noGrp="1"/>
          </p:cNvSpPr>
          <p:nvPr>
            <p:ph sz="half" idx="1"/>
          </p:nvPr>
        </p:nvSpPr>
        <p:spPr/>
        <p:txBody>
          <a:bodyPr/>
          <a:lstStyle/>
          <a:p>
            <a:r>
              <a:rPr lang="zh-CN" altLang="en-US" dirty="0"/>
              <a:t>教师模型和学生模型使用相同的网络结构，同样采样</a:t>
            </a:r>
            <a:r>
              <a:rPr lang="zh-CN" altLang="en-US" dirty="0">
                <a:latin typeface="Gill Sans MT" panose="020B0502020104020203" pitchFamily="34" charset="0"/>
              </a:rPr>
              <a:t>端到端可训练方案，</a:t>
            </a:r>
            <a:r>
              <a:rPr lang="zh-CN" altLang="en-US" dirty="0"/>
              <a:t>属于 </a:t>
            </a:r>
            <a:r>
              <a:rPr lang="en-US" altLang="zh-CN" dirty="0"/>
              <a:t>Online Distillation</a:t>
            </a:r>
            <a:r>
              <a:rPr lang="zh-CN" altLang="en-US" dirty="0"/>
              <a:t> 的一种特例。</a:t>
            </a:r>
          </a:p>
          <a:p>
            <a:endParaRPr kumimoji="1" lang="zh-CN" altLang="en-US" dirty="0"/>
          </a:p>
        </p:txBody>
      </p:sp>
      <p:pic>
        <p:nvPicPr>
          <p:cNvPr id="9" name="图片 8">
            <a:extLst>
              <a:ext uri="{FF2B5EF4-FFF2-40B4-BE49-F238E27FC236}">
                <a16:creationId xmlns:a16="http://schemas.microsoft.com/office/drawing/2014/main" id="{B964093F-7FBB-8F4C-9D03-2316D6DE2C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3281" y="3069332"/>
            <a:ext cx="5410200" cy="1295400"/>
          </a:xfrm>
          <a:prstGeom prst="rect">
            <a:avLst/>
          </a:prstGeom>
        </p:spPr>
      </p:pic>
    </p:spTree>
    <p:extLst>
      <p:ext uri="{BB962C8B-B14F-4D97-AF65-F5344CB8AC3E}">
        <p14:creationId xmlns:p14="http://schemas.microsoft.com/office/powerpoint/2010/main" val="101132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6D536-1A8E-AC48-986D-4657BB54389E}"/>
              </a:ext>
            </a:extLst>
          </p:cNvPr>
          <p:cNvSpPr>
            <a:spLocks noGrp="1"/>
          </p:cNvSpPr>
          <p:nvPr>
            <p:ph type="title"/>
          </p:nvPr>
        </p:nvSpPr>
        <p:spPr/>
        <p:txBody>
          <a:bodyPr/>
          <a:lstStyle/>
          <a:p>
            <a:r>
              <a:rPr lang="zh-CN" altLang="en-US" dirty="0"/>
              <a:t>蒸馏方法</a:t>
            </a:r>
            <a:endParaRPr kumimoji="1" lang="zh-CN" altLang="en-US" dirty="0"/>
          </a:p>
        </p:txBody>
      </p:sp>
      <p:sp>
        <p:nvSpPr>
          <p:cNvPr id="3" name="内容占位符 2">
            <a:extLst>
              <a:ext uri="{FF2B5EF4-FFF2-40B4-BE49-F238E27FC236}">
                <a16:creationId xmlns:a16="http://schemas.microsoft.com/office/drawing/2014/main" id="{B1372CCE-F220-D541-86FF-37F09DDA36E1}"/>
              </a:ext>
            </a:extLst>
          </p:cNvPr>
          <p:cNvSpPr>
            <a:spLocks noGrp="1"/>
          </p:cNvSpPr>
          <p:nvPr>
            <p:ph sz="half" idx="1"/>
          </p:nvPr>
        </p:nvSpPr>
        <p:spPr/>
        <p:txBody>
          <a:bodyPr/>
          <a:lstStyle/>
          <a:p>
            <a:pPr marL="0" indent="0">
              <a:buNone/>
            </a:pP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offline distillation, 2</a:t>
            </a:r>
            <a:r>
              <a:rPr lang="zh-CN" altLang="en-US" dirty="0">
                <a:latin typeface="Gill Sans MT" panose="020B0502020104020203" pitchFamily="34" charset="0"/>
              </a:rPr>
              <a:t>）</a:t>
            </a:r>
            <a:r>
              <a:rPr lang="en-US" altLang="zh-CN" dirty="0">
                <a:latin typeface="Gill Sans MT" panose="020B0502020104020203" pitchFamily="34" charset="0"/>
              </a:rPr>
              <a:t>online distillation</a:t>
            </a:r>
            <a:r>
              <a:rPr lang="zh-CN" altLang="en-US" dirty="0">
                <a:latin typeface="Gill Sans MT" panose="020B0502020104020203" pitchFamily="34" charset="0"/>
              </a:rPr>
              <a:t>，</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self-distillation</a:t>
            </a:r>
            <a:r>
              <a:rPr lang="zh-CN" altLang="en-US" dirty="0">
                <a:latin typeface="Gill Sans MT" panose="020B0502020104020203" pitchFamily="34" charset="0"/>
              </a:rPr>
              <a:t> 三种蒸馏方法可以看做是学习过程：</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Offline Distillation</a:t>
            </a:r>
            <a:r>
              <a:rPr lang="zh-CN" altLang="en-US" dirty="0">
                <a:latin typeface="Gill Sans MT" panose="020B0502020104020203" pitchFamily="34" charset="0"/>
              </a:rPr>
              <a:t> 指知识渊博教师向传授学生知识；</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Online Distillation</a:t>
            </a:r>
            <a:r>
              <a:rPr lang="zh-CN" altLang="en-US" dirty="0">
                <a:latin typeface="Gill Sans MT" panose="020B0502020104020203" pitchFamily="34" charset="0"/>
              </a:rPr>
              <a:t> 是指教师和学生共同学习；</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Self-Distillation</a:t>
            </a:r>
            <a:r>
              <a:rPr lang="zh-CN" altLang="en-US" dirty="0">
                <a:latin typeface="Gill Sans MT" panose="020B0502020104020203" pitchFamily="34" charset="0"/>
              </a:rPr>
              <a:t> 是指学生自己学习知识。</a:t>
            </a:r>
          </a:p>
        </p:txBody>
      </p:sp>
    </p:spTree>
    <p:extLst>
      <p:ext uri="{BB962C8B-B14F-4D97-AF65-F5344CB8AC3E}">
        <p14:creationId xmlns:p14="http://schemas.microsoft.com/office/powerpoint/2010/main" val="3692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3816424"/>
          </a:xfrm>
        </p:spPr>
        <p:txBody>
          <a:bodyPr anchor="ctr"/>
          <a:lstStyle/>
          <a:p>
            <a:pPr marL="0" indent="0" algn="ctr">
              <a:lnSpc>
                <a:spcPct val="100000"/>
              </a:lnSpc>
              <a:buNone/>
            </a:pPr>
            <a:r>
              <a:rPr lang="en-US" altLang="zh-CN" sz="9600" b="1" dirty="0">
                <a:solidFill>
                  <a:srgbClr val="C00000"/>
                </a:solidFill>
                <a:latin typeface="Futura Medium" panose="020B0602020204020303" pitchFamily="34" charset="-79"/>
                <a:cs typeface="Futura Medium" panose="020B0602020204020303" pitchFamily="34" charset="-79"/>
              </a:rPr>
              <a:t>Hinton</a:t>
            </a:r>
            <a:r>
              <a:rPr lang="zh-CN" altLang="en-US" sz="9600" b="1" dirty="0">
                <a:solidFill>
                  <a:srgbClr val="C00000"/>
                </a:solidFill>
                <a:latin typeface="Futura Medium" panose="020B0602020204020303" pitchFamily="34" charset="-79"/>
                <a:cs typeface="Futura Medium" panose="020B0602020204020303" pitchFamily="34" charset="-79"/>
              </a:rPr>
              <a:t>经典蒸馏</a:t>
            </a:r>
            <a:endParaRPr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lang="zh-CN" altLang="en-US" sz="9600" b="1" dirty="0">
                <a:solidFill>
                  <a:srgbClr val="C00000"/>
                </a:solidFill>
                <a:latin typeface="Futura Medium" panose="020B0602020204020303" pitchFamily="34" charset="-79"/>
                <a:cs typeface="Futura Medium" panose="020B0602020204020303" pitchFamily="34" charset="-79"/>
              </a:rPr>
              <a:t>算法解读</a:t>
            </a:r>
            <a:endParaRPr lang="en-US" altLang="zh-CN" sz="9600" b="1" dirty="0">
              <a:solidFill>
                <a:srgbClr val="C00000"/>
              </a:solidFill>
              <a:latin typeface="Futura Medium" panose="020B0602020204020303" pitchFamily="34" charset="-79"/>
              <a:cs typeface="Futura Medium" panose="020B0602020204020303" pitchFamily="34" charset="-79"/>
            </a:endParaRPr>
          </a:p>
        </p:txBody>
      </p:sp>
      <p:sp>
        <p:nvSpPr>
          <p:cNvPr id="4" name="矩形 3">
            <a:extLst>
              <a:ext uri="{FF2B5EF4-FFF2-40B4-BE49-F238E27FC236}">
                <a16:creationId xmlns:a16="http://schemas.microsoft.com/office/drawing/2014/main" id="{C4560805-F21B-0D4F-A611-7565D58D0E70}"/>
              </a:ext>
            </a:extLst>
          </p:cNvPr>
          <p:cNvSpPr/>
          <p:nvPr/>
        </p:nvSpPr>
        <p:spPr>
          <a:xfrm>
            <a:off x="623635" y="4869160"/>
            <a:ext cx="10731328" cy="646331"/>
          </a:xfrm>
          <a:prstGeom prst="rect">
            <a:avLst/>
          </a:prstGeom>
        </p:spPr>
        <p:txBody>
          <a:bodyPr wrap="square">
            <a:spAutoFit/>
          </a:bodyPr>
          <a:lstStyle/>
          <a:p>
            <a:pPr marL="0" indent="0" algn="ctr">
              <a:lnSpc>
                <a:spcPct val="100000"/>
              </a:lnSpc>
              <a:buNone/>
            </a:pPr>
            <a:r>
              <a:rPr lang="en-US" altLang="zh-CN" sz="3600" b="1" u="sng" dirty="0">
                <a:solidFill>
                  <a:srgbClr val="C00000"/>
                </a:solidFill>
                <a:latin typeface="Futura Medium" panose="020B0602020204020303" pitchFamily="34" charset="-79"/>
                <a:cs typeface="Futura Medium" panose="020B0602020204020303" pitchFamily="34" charset="-79"/>
              </a:rPr>
              <a:t>Distilling the Knowledge</a:t>
            </a:r>
            <a:r>
              <a:rPr lang="zh-CN" altLang="en-US" sz="3600" b="1" u="sng" dirty="0">
                <a:solidFill>
                  <a:srgbClr val="C00000"/>
                </a:solidFill>
                <a:latin typeface="Futura Medium" panose="020B0602020204020303" pitchFamily="34" charset="-79"/>
                <a:cs typeface="Futura Medium" panose="020B0602020204020303" pitchFamily="34" charset="-79"/>
              </a:rPr>
              <a:t> </a:t>
            </a:r>
            <a:r>
              <a:rPr lang="en-US" altLang="zh-CN" sz="3600" b="1" u="sng" dirty="0">
                <a:solidFill>
                  <a:srgbClr val="C00000"/>
                </a:solidFill>
                <a:latin typeface="Futura Medium" panose="020B0602020204020303" pitchFamily="34" charset="-79"/>
                <a:cs typeface="Futura Medium" panose="020B0602020204020303" pitchFamily="34" charset="-79"/>
              </a:rPr>
              <a:t>in a Neural Network</a:t>
            </a:r>
          </a:p>
        </p:txBody>
      </p:sp>
    </p:spTree>
    <p:extLst>
      <p:ext uri="{BB962C8B-B14F-4D97-AF65-F5344CB8AC3E}">
        <p14:creationId xmlns:p14="http://schemas.microsoft.com/office/powerpoint/2010/main" val="154324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513333-E9E5-B442-BB77-6544511FD694}"/>
              </a:ext>
            </a:extLst>
          </p:cNvPr>
          <p:cNvSpPr>
            <a:spLocks noGrp="1"/>
          </p:cNvSpPr>
          <p:nvPr>
            <p:ph type="title"/>
          </p:nvPr>
        </p:nvSpPr>
        <p:spPr/>
        <p:txBody>
          <a:bodyPr/>
          <a:lstStyle/>
          <a:p>
            <a:r>
              <a:rPr lang="en-US" altLang="zh-CN" dirty="0"/>
              <a:t>Hard-target </a:t>
            </a:r>
            <a:r>
              <a:rPr lang="zh-CN" altLang="en-US" dirty="0"/>
              <a:t>和 </a:t>
            </a:r>
            <a:r>
              <a:rPr lang="en-US" altLang="zh-CN" dirty="0"/>
              <a:t>Soft-target</a:t>
            </a:r>
            <a:endParaRPr lang="zh-CN" altLang="en-US" dirty="0"/>
          </a:p>
        </p:txBody>
      </p:sp>
      <p:sp>
        <p:nvSpPr>
          <p:cNvPr id="5" name="内容占位符 4">
            <a:extLst>
              <a:ext uri="{FF2B5EF4-FFF2-40B4-BE49-F238E27FC236}">
                <a16:creationId xmlns:a16="http://schemas.microsoft.com/office/drawing/2014/main" id="{3EE3BF8E-C629-F245-8E7F-63682FFD9264}"/>
              </a:ext>
            </a:extLst>
          </p:cNvPr>
          <p:cNvSpPr>
            <a:spLocks noGrp="1"/>
          </p:cNvSpPr>
          <p:nvPr>
            <p:ph sz="half" idx="1"/>
          </p:nvPr>
        </p:nvSpPr>
        <p:spPr>
          <a:xfrm>
            <a:off x="623635" y="1268760"/>
            <a:ext cx="10963473" cy="4608512"/>
          </a:xfrm>
        </p:spPr>
        <p:txBody>
          <a:bodyPr/>
          <a:lstStyle/>
          <a:p>
            <a:r>
              <a:rPr lang="zh-CN" altLang="en-US" dirty="0">
                <a:latin typeface="Gill Sans MT" panose="020B0502020104020203" pitchFamily="34" charset="0"/>
              </a:rPr>
              <a:t>传统的神经网络训练方法是定义一个损失函数，目标是使预测值尽可能接近于真实值（</a:t>
            </a:r>
            <a:r>
              <a:rPr lang="en-US" altLang="zh-CN" dirty="0">
                <a:latin typeface="Gill Sans MT" panose="020B0502020104020203" pitchFamily="34" charset="0"/>
              </a:rPr>
              <a:t>Hard- target</a:t>
            </a:r>
            <a:r>
              <a:rPr lang="zh-CN" altLang="en-US" dirty="0">
                <a:latin typeface="Gill Sans MT" panose="020B0502020104020203" pitchFamily="34" charset="0"/>
              </a:rPr>
              <a:t>），损失函数就是使神经网络的损失值和尽可能小。这种训练过程是对</a:t>
            </a:r>
            <a:r>
              <a:rPr lang="en-US" altLang="zh-CN" dirty="0">
                <a:latin typeface="Gill Sans MT" panose="020B0502020104020203" pitchFamily="34" charset="0"/>
              </a:rPr>
              <a:t>ground truth</a:t>
            </a:r>
            <a:r>
              <a:rPr lang="zh-CN" altLang="en-US" dirty="0">
                <a:latin typeface="Gill Sans MT" panose="020B0502020104020203" pitchFamily="34" charset="0"/>
              </a:rPr>
              <a:t>求极大似然。在知识蒸馏中，是使用大模型的类别概率作为 </a:t>
            </a:r>
            <a:r>
              <a:rPr lang="en-US" altLang="zh-CN" dirty="0">
                <a:latin typeface="Gill Sans MT" panose="020B0502020104020203" pitchFamily="34" charset="0"/>
              </a:rPr>
              <a:t>Soft-target</a:t>
            </a:r>
            <a:r>
              <a:rPr lang="zh-CN" altLang="en-US" dirty="0">
                <a:latin typeface="Gill Sans MT" panose="020B0502020104020203" pitchFamily="34" charset="0"/>
              </a:rPr>
              <a:t> 的训练过程。</a:t>
            </a:r>
          </a:p>
        </p:txBody>
      </p:sp>
      <p:pic>
        <p:nvPicPr>
          <p:cNvPr id="6" name="图片 5">
            <a:extLst>
              <a:ext uri="{FF2B5EF4-FFF2-40B4-BE49-F238E27FC236}">
                <a16:creationId xmlns:a16="http://schemas.microsoft.com/office/drawing/2014/main" id="{F68A0DE7-9C50-CA46-A903-96C203F4A8C1}"/>
              </a:ext>
            </a:extLst>
          </p:cNvPr>
          <p:cNvPicPr>
            <a:picLocks noChangeAspect="1"/>
          </p:cNvPicPr>
          <p:nvPr/>
        </p:nvPicPr>
        <p:blipFill>
          <a:blip r:embed="rId2"/>
          <a:stretch>
            <a:fillRect/>
          </a:stretch>
        </p:blipFill>
        <p:spPr>
          <a:xfrm>
            <a:off x="2497981" y="2924944"/>
            <a:ext cx="7488832" cy="3502240"/>
          </a:xfrm>
          <a:prstGeom prst="rect">
            <a:avLst/>
          </a:prstGeom>
        </p:spPr>
      </p:pic>
    </p:spTree>
    <p:extLst>
      <p:ext uri="{BB962C8B-B14F-4D97-AF65-F5344CB8AC3E}">
        <p14:creationId xmlns:p14="http://schemas.microsoft.com/office/powerpoint/2010/main" val="2048185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7E99A-15F8-4844-86D9-A5F2A6853904}"/>
              </a:ext>
            </a:extLst>
          </p:cNvPr>
          <p:cNvSpPr>
            <a:spLocks noGrp="1"/>
          </p:cNvSpPr>
          <p:nvPr>
            <p:ph type="title"/>
          </p:nvPr>
        </p:nvSpPr>
        <p:spPr/>
        <p:txBody>
          <a:bodyPr/>
          <a:lstStyle/>
          <a:p>
            <a:r>
              <a:rPr kumimoji="1" lang="en-US" altLang="zh-CN" dirty="0"/>
              <a:t>Softmax</a:t>
            </a:r>
            <a:r>
              <a:rPr kumimoji="1" lang="zh-CN" altLang="en-US" dirty="0"/>
              <a:t> </a:t>
            </a:r>
            <a:r>
              <a:rPr kumimoji="1" lang="en-US" altLang="zh-CN" dirty="0"/>
              <a:t>with</a:t>
            </a:r>
            <a:r>
              <a:rPr kumimoji="1" lang="zh-CN" altLang="en-US" dirty="0"/>
              <a:t> </a:t>
            </a:r>
            <a:r>
              <a:rPr kumimoji="1" lang="en-US" altLang="zh-CN" dirty="0"/>
              <a:t>Temperature</a:t>
            </a:r>
            <a:endParaRPr kumimoji="1" lang="zh-CN" altLang="en-US" dirty="0"/>
          </a:p>
        </p:txBody>
      </p:sp>
      <p:sp>
        <p:nvSpPr>
          <p:cNvPr id="3" name="内容占位符 2">
            <a:extLst>
              <a:ext uri="{FF2B5EF4-FFF2-40B4-BE49-F238E27FC236}">
                <a16:creationId xmlns:a16="http://schemas.microsoft.com/office/drawing/2014/main" id="{EA2DAA56-DFBB-0348-9551-78B3CE610429}"/>
              </a:ext>
            </a:extLst>
          </p:cNvPr>
          <p:cNvSpPr>
            <a:spLocks noGrp="1"/>
          </p:cNvSpPr>
          <p:nvPr>
            <p:ph sz="half" idx="1"/>
          </p:nvPr>
        </p:nvSpPr>
        <p:spPr>
          <a:xfrm>
            <a:off x="623635" y="1412776"/>
            <a:ext cx="10963473" cy="589190"/>
          </a:xfrm>
        </p:spPr>
        <p:txBody>
          <a:bodyPr/>
          <a:lstStyle/>
          <a:p>
            <a:r>
              <a:rPr lang="en-US" altLang="zh-CN" dirty="0">
                <a:latin typeface="Gill Sans MT" panose="020B0502020104020203" pitchFamily="34" charset="0"/>
              </a:rPr>
              <a:t>softmax</a:t>
            </a:r>
            <a:r>
              <a:rPr lang="zh-CN" altLang="en-US" dirty="0">
                <a:latin typeface="Gill Sans MT" panose="020B0502020104020203" pitchFamily="34" charset="0"/>
              </a:rPr>
              <a:t>函数：</a:t>
            </a:r>
            <a:endParaRPr lang="en-US" altLang="zh-CN"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F6D878-37FC-F44A-8C3A-ACA67A882E52}"/>
                  </a:ext>
                </a:extLst>
              </p:cNvPr>
              <p:cNvSpPr txBox="1"/>
              <p:nvPr/>
            </p:nvSpPr>
            <p:spPr>
              <a:xfrm>
                <a:off x="4875257" y="3750901"/>
                <a:ext cx="2446246" cy="83022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𝑒𝑥𝑝</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𝑇</m:t>
                          </m:r>
                          <m:r>
                            <a:rPr kumimoji="1" lang="en-US" altLang="zh-CN" sz="2400" b="0" i="1" smtClean="0">
                              <a:latin typeface="Cambria Math" panose="02040503050406030204" pitchFamily="18" charset="0"/>
                            </a:rPr>
                            <m:t>)</m:t>
                          </m:r>
                        </m:num>
                        <m:den>
                          <m:nary>
                            <m:naryPr>
                              <m:chr m:val="∑"/>
                              <m:limLoc m:val="subSup"/>
                              <m:supHide m:val="on"/>
                              <m:ctrlPr>
                                <a:rPr kumimoji="1" lang="en-US" altLang="zh-CN" sz="2400" b="0" i="1" smtClean="0">
                                  <a:latin typeface="Cambria Math" panose="02040503050406030204" pitchFamily="18" charset="0"/>
                                </a:rPr>
                              </m:ctrlPr>
                            </m:naryPr>
                            <m:sub>
                              <m:r>
                                <m:rPr>
                                  <m:brk m:alnAt="9"/>
                                </m:rPr>
                                <a:rPr kumimoji="1" lang="en-US" altLang="zh-CN" sz="2400" b="0" i="1" smtClean="0">
                                  <a:latin typeface="Cambria Math" panose="02040503050406030204" pitchFamily="18" charset="0"/>
                                </a:rPr>
                                <m:t>𝑗</m:t>
                              </m:r>
                            </m:sub>
                            <m:sup/>
                            <m:e>
                              <m:r>
                                <a:rPr kumimoji="1" lang="en-US" altLang="zh-CN" sz="2400" i="1">
                                  <a:latin typeface="Cambria Math" panose="02040503050406030204" pitchFamily="18" charset="0"/>
                                </a:rPr>
                                <m:t>𝑒𝑥𝑝</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𝑧</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rPr>
                                <m:t>/</m:t>
                              </m:r>
                              <m:r>
                                <a:rPr kumimoji="1" lang="en-US" altLang="zh-CN" sz="2400" i="1">
                                  <a:latin typeface="Cambria Math" panose="02040503050406030204" pitchFamily="18" charset="0"/>
                                </a:rPr>
                                <m:t>𝑇</m:t>
                              </m:r>
                              <m:r>
                                <a:rPr kumimoji="1" lang="en-US" altLang="zh-CN" sz="2400" i="1">
                                  <a:latin typeface="Cambria Math" panose="02040503050406030204" pitchFamily="18" charset="0"/>
                                </a:rPr>
                                <m:t>)</m:t>
                              </m:r>
                            </m:e>
                          </m:nary>
                        </m:den>
                      </m:f>
                    </m:oMath>
                  </m:oMathPara>
                </a14:m>
                <a:endParaRPr kumimoji="1" lang="zh-CN" altLang="en-US" sz="2400" b="0" i="1" dirty="0" err="1">
                  <a:latin typeface="+mn-lt"/>
                </a:endParaRPr>
              </a:p>
            </p:txBody>
          </p:sp>
        </mc:Choice>
        <mc:Fallback xmlns="">
          <p:sp>
            <p:nvSpPr>
              <p:cNvPr id="5" name="文本框 4">
                <a:extLst>
                  <a:ext uri="{FF2B5EF4-FFF2-40B4-BE49-F238E27FC236}">
                    <a16:creationId xmlns:a16="http://schemas.microsoft.com/office/drawing/2014/main" id="{13F6D878-37FC-F44A-8C3A-ACA67A882E52}"/>
                  </a:ext>
                </a:extLst>
              </p:cNvPr>
              <p:cNvSpPr txBox="1">
                <a:spLocks noRot="1" noChangeAspect="1" noMove="1" noResize="1" noEditPoints="1" noAdjustHandles="1" noChangeArrowheads="1" noChangeShapeType="1" noTextEdit="1"/>
              </p:cNvSpPr>
              <p:nvPr/>
            </p:nvSpPr>
            <p:spPr>
              <a:xfrm>
                <a:off x="4875257" y="3750901"/>
                <a:ext cx="2446246" cy="830227"/>
              </a:xfrm>
              <a:prstGeom prst="rect">
                <a:avLst/>
              </a:prstGeom>
              <a:blipFill>
                <a:blip r:embed="rId2"/>
                <a:stretch>
                  <a:fillRect l="-2604" t="-26866" r="-3646" b="-10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851C0D3-CE70-2F4D-A90F-5528CF07B34E}"/>
                  </a:ext>
                </a:extLst>
              </p:cNvPr>
              <p:cNvSpPr txBox="1"/>
              <p:nvPr/>
            </p:nvSpPr>
            <p:spPr>
              <a:xfrm>
                <a:off x="5045336" y="2022709"/>
                <a:ext cx="2106089" cy="83022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f>
                        <m:fPr>
                          <m:ctrlPr>
                            <a:rPr kumimoji="1" lang="en-US" altLang="zh-CN" sz="2400" b="0" i="1" smtClean="0">
                              <a:latin typeface="Cambria Math" panose="02040503050406030204" pitchFamily="18" charset="0"/>
                            </a:rPr>
                          </m:ctrlPr>
                        </m:fPr>
                        <m:num>
                          <m:r>
                            <a:rPr kumimoji="1" lang="en-US" altLang="zh-CN" sz="2400" b="0" i="1" smtClean="0">
                              <a:latin typeface="Cambria Math" panose="02040503050406030204" pitchFamily="18" charset="0"/>
                            </a:rPr>
                            <m:t>𝑒𝑥𝑝</m:t>
                          </m:r>
                          <m:r>
                            <a:rPr kumimoji="1" lang="en-US" altLang="zh-CN" sz="2400" b="0" i="1" smtClean="0">
                              <a:latin typeface="Cambria Math" panose="02040503050406030204" pitchFamily="18" charset="0"/>
                            </a:rPr>
                            <m:t>⁡(</m:t>
                          </m:r>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𝑧</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num>
                        <m:den>
                          <m:nary>
                            <m:naryPr>
                              <m:chr m:val="∑"/>
                              <m:limLoc m:val="subSup"/>
                              <m:supHide m:val="on"/>
                              <m:ctrlPr>
                                <a:rPr kumimoji="1" lang="en-US" altLang="zh-CN" sz="2400" b="0" i="1" smtClean="0">
                                  <a:latin typeface="Cambria Math" panose="02040503050406030204" pitchFamily="18" charset="0"/>
                                </a:rPr>
                              </m:ctrlPr>
                            </m:naryPr>
                            <m:sub>
                              <m:r>
                                <m:rPr>
                                  <m:brk m:alnAt="9"/>
                                </m:rPr>
                                <a:rPr kumimoji="1" lang="en-US" altLang="zh-CN" sz="2400" b="0" i="1" smtClean="0">
                                  <a:latin typeface="Cambria Math" panose="02040503050406030204" pitchFamily="18" charset="0"/>
                                </a:rPr>
                                <m:t>𝑗</m:t>
                              </m:r>
                            </m:sub>
                            <m:sup/>
                            <m:e>
                              <m:r>
                                <a:rPr kumimoji="1" lang="en-US" altLang="zh-CN" sz="2400" i="1">
                                  <a:latin typeface="Cambria Math" panose="02040503050406030204" pitchFamily="18" charset="0"/>
                                </a:rPr>
                                <m:t>𝑒𝑥𝑝</m:t>
                              </m:r>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𝑧</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rPr>
                                <m:t>)</m:t>
                              </m:r>
                            </m:e>
                          </m:nary>
                        </m:den>
                      </m:f>
                    </m:oMath>
                  </m:oMathPara>
                </a14:m>
                <a:endParaRPr kumimoji="1" lang="zh-CN" altLang="en-US" sz="2400" b="0" i="1" dirty="0" err="1">
                  <a:latin typeface="+mn-lt"/>
                </a:endParaRPr>
              </a:p>
            </p:txBody>
          </p:sp>
        </mc:Choice>
        <mc:Fallback xmlns="">
          <p:sp>
            <p:nvSpPr>
              <p:cNvPr id="6" name="文本框 5">
                <a:extLst>
                  <a:ext uri="{FF2B5EF4-FFF2-40B4-BE49-F238E27FC236}">
                    <a16:creationId xmlns:a16="http://schemas.microsoft.com/office/drawing/2014/main" id="{A851C0D3-CE70-2F4D-A90F-5528CF07B34E}"/>
                  </a:ext>
                </a:extLst>
              </p:cNvPr>
              <p:cNvSpPr txBox="1">
                <a:spLocks noRot="1" noChangeAspect="1" noMove="1" noResize="1" noEditPoints="1" noAdjustHandles="1" noChangeArrowheads="1" noChangeShapeType="1" noTextEdit="1"/>
              </p:cNvSpPr>
              <p:nvPr/>
            </p:nvSpPr>
            <p:spPr>
              <a:xfrm>
                <a:off x="5045336" y="2022709"/>
                <a:ext cx="2106089" cy="830227"/>
              </a:xfrm>
              <a:prstGeom prst="rect">
                <a:avLst/>
              </a:prstGeom>
              <a:blipFill>
                <a:blip r:embed="rId3"/>
                <a:stretch>
                  <a:fillRect l="-2395" t="-25373" r="-4192" b="-10447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95623A82-032C-444B-A4E5-8E372D93439B}"/>
              </a:ext>
            </a:extLst>
          </p:cNvPr>
          <p:cNvSpPr/>
          <p:nvPr/>
        </p:nvSpPr>
        <p:spPr>
          <a:xfrm>
            <a:off x="616643" y="3172906"/>
            <a:ext cx="6639959" cy="400110"/>
          </a:xfrm>
          <a:prstGeom prst="rect">
            <a:avLst/>
          </a:prstGeom>
        </p:spPr>
        <p:txBody>
          <a:bodyPr wrap="none">
            <a:spAutoFit/>
          </a:bodyPr>
          <a:lstStyle/>
          <a:p>
            <a:pPr marL="342900" indent="-342900">
              <a:buClr>
                <a:srgbClr val="4E9AEE"/>
              </a:buClr>
              <a:buFont typeface="Arial" panose="020B0604020202020204" pitchFamily="34" charset="0"/>
              <a:buChar char="•"/>
            </a:pPr>
            <a:r>
              <a:rPr lang="zh-CN" altLang="en-US" sz="2000" kern="0" dirty="0">
                <a:solidFill>
                  <a:srgbClr val="374154"/>
                </a:solidFill>
                <a:latin typeface="Gill Sans MT" panose="020B0502020104020203" pitchFamily="34" charset="0"/>
                <a:ea typeface="微软雅黑" pitchFamily="34" charset="-122"/>
              </a:rPr>
              <a:t>使用软标签就是修改了</a:t>
            </a:r>
            <a:r>
              <a:rPr lang="en-US" altLang="zh-CN" sz="2000" kern="0" dirty="0">
                <a:solidFill>
                  <a:srgbClr val="374154"/>
                </a:solidFill>
                <a:latin typeface="Gill Sans MT" panose="020B0502020104020203" pitchFamily="34" charset="0"/>
                <a:ea typeface="微软雅黑" pitchFamily="34" charset="-122"/>
              </a:rPr>
              <a:t>softmax</a:t>
            </a:r>
            <a:r>
              <a:rPr lang="zh-CN" altLang="en-US" sz="2000" kern="0" dirty="0">
                <a:solidFill>
                  <a:srgbClr val="374154"/>
                </a:solidFill>
                <a:latin typeface="Gill Sans MT" panose="020B0502020104020203" pitchFamily="34" charset="0"/>
                <a:ea typeface="微软雅黑" pitchFamily="34" charset="-122"/>
              </a:rPr>
              <a:t>函数，增加温度系数</a:t>
            </a:r>
            <a:r>
              <a:rPr lang="en-US" altLang="zh-CN" sz="2000" kern="0" dirty="0">
                <a:solidFill>
                  <a:srgbClr val="374154"/>
                </a:solidFill>
                <a:latin typeface="Gill Sans MT" panose="020B0502020104020203" pitchFamily="34" charset="0"/>
                <a:ea typeface="微软雅黑" pitchFamily="34" charset="-122"/>
              </a:rPr>
              <a:t>T</a:t>
            </a:r>
            <a:r>
              <a:rPr lang="zh-CN" altLang="en-US" sz="2000" kern="0" dirty="0">
                <a:solidFill>
                  <a:srgbClr val="374154"/>
                </a:solidFill>
                <a:latin typeface="Gill Sans MT" panose="020B0502020104020203" pitchFamily="34" charset="0"/>
                <a:ea typeface="微软雅黑" pitchFamily="34" charset="-122"/>
              </a:rPr>
              <a:t>：</a:t>
            </a:r>
            <a:endParaRPr lang="en-US" altLang="zh-CN" sz="2000" kern="0" dirty="0">
              <a:solidFill>
                <a:srgbClr val="374154"/>
              </a:solidFill>
              <a:latin typeface="Gill Sans MT" panose="020B0502020104020203" pitchFamily="34" charset="0"/>
              <a:ea typeface="微软雅黑" pitchFamily="34" charset="-122"/>
            </a:endParaRPr>
          </a:p>
        </p:txBody>
      </p:sp>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8B23AAF0-11DB-E94D-A7C6-C90FC46306D4}"/>
                  </a:ext>
                </a:extLst>
              </p:cNvPr>
              <p:cNvSpPr txBox="1">
                <a:spLocks/>
              </p:cNvSpPr>
              <p:nvPr/>
            </p:nvSpPr>
            <p:spPr>
              <a:xfrm>
                <a:off x="616643" y="4725144"/>
                <a:ext cx="10963473" cy="1440160"/>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a:latin typeface="Gill Sans MT" panose="020B0502020104020203" pitchFamily="34" charset="0"/>
                  </a:rPr>
                  <a:t>其中 </a:t>
                </a:r>
                <a14:m>
                  <m:oMath xmlns:m="http://schemas.openxmlformats.org/officeDocument/2006/math">
                    <m:sSub>
                      <m:sSubPr>
                        <m:ctrlPr>
                          <a:rPr lang="ar-AE" altLang="zh-CN" i="1" smtClean="0">
                            <a:latin typeface="Cambria Math" panose="02040503050406030204" pitchFamily="18" charset="0"/>
                          </a:rPr>
                        </m:ctrlPr>
                      </m:sSubPr>
                      <m:e>
                        <m:r>
                          <a:rPr lang="ar-AE" altLang="zh-CN" i="1" smtClean="0">
                            <a:latin typeface="Cambria Math" panose="02040503050406030204" pitchFamily="18" charset="0"/>
                          </a:rPr>
                          <m:t>𝑞</m:t>
                        </m:r>
                      </m:e>
                      <m:sub>
                        <m:r>
                          <a:rPr lang="ar-AE" altLang="zh-CN" i="1" smtClean="0">
                            <a:latin typeface="Cambria Math" panose="02040503050406030204" pitchFamily="18" charset="0"/>
                          </a:rPr>
                          <m:t>𝑖</m:t>
                        </m:r>
                      </m:sub>
                    </m:sSub>
                  </m:oMath>
                </a14:m>
                <a:r>
                  <a:rPr lang="ar-AE" altLang="zh-CN">
                    <a:latin typeface="Gill Sans MT" panose="020B0502020104020203" pitchFamily="34" charset="0"/>
                  </a:rPr>
                  <a:t> </a:t>
                </a:r>
                <a:r>
                  <a:rPr lang="zh-CN" altLang="en-US">
                    <a:latin typeface="Gill Sans MT" panose="020B0502020104020203" pitchFamily="34" charset="0"/>
                  </a:rPr>
                  <a:t>是每个类别输出的概率，</a:t>
                </a:r>
                <a14:m>
                  <m:oMath xmlns:m="http://schemas.openxmlformats.org/officeDocument/2006/math">
                    <m:sSub>
                      <m:sSubPr>
                        <m:ctrlPr>
                          <a:rPr lang="ar-AE" altLang="zh-CN" i="1">
                            <a:latin typeface="Cambria Math" panose="02040503050406030204" pitchFamily="18" charset="0"/>
                          </a:rPr>
                        </m:ctrlPr>
                      </m:sSubPr>
                      <m:e>
                        <m:r>
                          <a:rPr lang="ar-AE" altLang="zh-CN" i="1" smtClean="0">
                            <a:latin typeface="Cambria Math" panose="02040503050406030204" pitchFamily="18" charset="0"/>
                          </a:rPr>
                          <m:t>𝑧</m:t>
                        </m:r>
                      </m:e>
                      <m:sub>
                        <m:r>
                          <a:rPr lang="ar-AE" altLang="zh-CN" i="1">
                            <a:latin typeface="Cambria Math" panose="02040503050406030204" pitchFamily="18" charset="0"/>
                          </a:rPr>
                          <m:t>𝑖</m:t>
                        </m:r>
                      </m:sub>
                    </m:sSub>
                  </m:oMath>
                </a14:m>
                <a:r>
                  <a:rPr lang="ar-AE">
                    <a:latin typeface="Gill Sans MT" panose="020B0502020104020203" pitchFamily="34" charset="0"/>
                  </a:rPr>
                  <a:t> </a:t>
                </a:r>
                <a:r>
                  <a:rPr lang="zh-CN" altLang="en-US">
                    <a:latin typeface="Gill Sans MT" panose="020B0502020104020203" pitchFamily="34" charset="0"/>
                  </a:rPr>
                  <a:t>是每个类别输出的 </a:t>
                </a:r>
                <a:r>
                  <a:rPr lang="en-US" altLang="zh-CN">
                    <a:latin typeface="Gill Sans MT" panose="020B0502020104020203" pitchFamily="34" charset="0"/>
                  </a:rPr>
                  <a:t>logits</a:t>
                </a:r>
                <a:r>
                  <a:rPr lang="en-US">
                    <a:latin typeface="Gill Sans MT" panose="020B0502020104020203" pitchFamily="34" charset="0"/>
                  </a:rPr>
                  <a:t>，</a:t>
                </a:r>
                <a:r>
                  <a:rPr lang="en-US" altLang="zh-CN">
                    <a:latin typeface="Gill Sans MT" panose="020B0502020104020203" pitchFamily="34" charset="0"/>
                  </a:rPr>
                  <a:t>T </a:t>
                </a:r>
                <a:r>
                  <a:rPr lang="zh-CN" altLang="en-US">
                    <a:latin typeface="Gill Sans MT" panose="020B0502020104020203" pitchFamily="34" charset="0"/>
                  </a:rPr>
                  <a:t>是温度。温度 </a:t>
                </a:r>
                <a:r>
                  <a:rPr lang="en-US" altLang="zh-CN">
                    <a:latin typeface="Gill Sans MT" panose="020B0502020104020203" pitchFamily="34" charset="0"/>
                  </a:rPr>
                  <a:t>T=1 </a:t>
                </a:r>
                <a:r>
                  <a:rPr lang="zh-CN" altLang="en-US">
                    <a:latin typeface="Gill Sans MT" panose="020B0502020104020203" pitchFamily="34" charset="0"/>
                  </a:rPr>
                  <a:t>时，为标准 </a:t>
                </a:r>
                <a:r>
                  <a:rPr lang="en-US" altLang="zh-CN">
                    <a:latin typeface="Gill Sans MT" panose="020B0502020104020203" pitchFamily="34" charset="0"/>
                  </a:rPr>
                  <a:t>Softmax</a:t>
                </a:r>
                <a:r>
                  <a:rPr lang="en-US">
                    <a:latin typeface="Gill Sans MT" panose="020B0502020104020203" pitchFamily="34" charset="0"/>
                  </a:rPr>
                  <a:t>。</a:t>
                </a:r>
                <a:r>
                  <a:rPr lang="en-US" altLang="zh-CN">
                    <a:latin typeface="Gill Sans MT" panose="020B0502020104020203" pitchFamily="34" charset="0"/>
                  </a:rPr>
                  <a:t>T</a:t>
                </a:r>
                <a:r>
                  <a:rPr lang="zh-CN" altLang="en-US">
                    <a:latin typeface="Gill Sans MT" panose="020B0502020104020203" pitchFamily="34" charset="0"/>
                  </a:rPr>
                  <a:t>越高，</a:t>
                </a:r>
                <a:r>
                  <a:rPr lang="en-US" altLang="zh-CN">
                    <a:latin typeface="Gill Sans MT" panose="020B0502020104020203" pitchFamily="34" charset="0"/>
                  </a:rPr>
                  <a:t>softmax </a:t>
                </a:r>
                <a:r>
                  <a:rPr lang="zh-CN" altLang="en-US">
                    <a:latin typeface="Gill Sans MT" panose="020B0502020104020203" pitchFamily="34" charset="0"/>
                  </a:rPr>
                  <a:t>的</a:t>
                </a:r>
                <a:r>
                  <a:rPr lang="en-US" altLang="zh-CN">
                    <a:latin typeface="Gill Sans MT" panose="020B0502020104020203" pitchFamily="34" charset="0"/>
                  </a:rPr>
                  <a:t>output probability distribution</a:t>
                </a:r>
                <a:r>
                  <a:rPr lang="zh-CN" altLang="en-US">
                    <a:latin typeface="Gill Sans MT" panose="020B0502020104020203" pitchFamily="34" charset="0"/>
                  </a:rPr>
                  <a:t>越趋平滑，其分布的熵越大，负标签携带的信息会被相对地放大，模型训练将更加关注负标签。</a:t>
                </a:r>
              </a:p>
              <a:p>
                <a:endParaRPr kumimoji="1" lang="zh-CN" altLang="en-US">
                  <a:latin typeface="Gill Sans MT" panose="020B0502020104020203" pitchFamily="34" charset="0"/>
                </a:endParaRPr>
              </a:p>
            </p:txBody>
          </p:sp>
        </mc:Choice>
        <mc:Fallback xmlns="">
          <p:sp>
            <p:nvSpPr>
              <p:cNvPr id="9" name="内容占位符 2">
                <a:extLst>
                  <a:ext uri="{FF2B5EF4-FFF2-40B4-BE49-F238E27FC236}">
                    <a16:creationId xmlns:a16="http://schemas.microsoft.com/office/drawing/2014/main" id="{8B23AAF0-11DB-E94D-A7C6-C90FC46306D4}"/>
                  </a:ext>
                </a:extLst>
              </p:cNvPr>
              <p:cNvSpPr txBox="1">
                <a:spLocks noRot="1" noChangeAspect="1" noMove="1" noResize="1" noEditPoints="1" noAdjustHandles="1" noChangeArrowheads="1" noChangeShapeType="1" noTextEdit="1"/>
              </p:cNvSpPr>
              <p:nvPr/>
            </p:nvSpPr>
            <p:spPr>
              <a:xfrm>
                <a:off x="616643" y="4725144"/>
                <a:ext cx="10963473" cy="1440160"/>
              </a:xfrm>
              <a:prstGeom prst="rect">
                <a:avLst/>
              </a:prstGeom>
              <a:blipFill>
                <a:blip r:embed="rId4"/>
                <a:stretch>
                  <a:fillRect l="-463" b="-6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94873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77E99A-15F8-4844-86D9-A5F2A6853904}"/>
              </a:ext>
            </a:extLst>
          </p:cNvPr>
          <p:cNvSpPr>
            <a:spLocks noGrp="1"/>
          </p:cNvSpPr>
          <p:nvPr>
            <p:ph type="title"/>
          </p:nvPr>
        </p:nvSpPr>
        <p:spPr/>
        <p:txBody>
          <a:bodyPr/>
          <a:lstStyle/>
          <a:p>
            <a:r>
              <a:rPr kumimoji="1" lang="en-US" altLang="zh-CN" dirty="0"/>
              <a:t>Softmax</a:t>
            </a:r>
            <a:r>
              <a:rPr kumimoji="1" lang="zh-CN" altLang="en-US" dirty="0"/>
              <a:t> </a:t>
            </a:r>
            <a:r>
              <a:rPr kumimoji="1" lang="en-US" altLang="zh-CN" dirty="0"/>
              <a:t>with</a:t>
            </a:r>
            <a:r>
              <a:rPr kumimoji="1" lang="zh-CN" altLang="en-US" dirty="0"/>
              <a:t> </a:t>
            </a:r>
            <a:r>
              <a:rPr kumimoji="1" lang="en-US" altLang="zh-CN" dirty="0"/>
              <a:t>Temperature</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A2DAA56-DFBB-0348-9551-78B3CE610429}"/>
                  </a:ext>
                </a:extLst>
              </p:cNvPr>
              <p:cNvSpPr>
                <a:spLocks noGrp="1"/>
              </p:cNvSpPr>
              <p:nvPr>
                <p:ph sz="half" idx="1"/>
              </p:nvPr>
            </p:nvSpPr>
            <p:spPr>
              <a:xfrm>
                <a:off x="623635" y="1412776"/>
                <a:ext cx="10963473" cy="1440160"/>
              </a:xfrm>
            </p:spPr>
            <p:txBody>
              <a:bodyPr/>
              <a:lstStyle/>
              <a:p>
                <a:r>
                  <a:rPr lang="zh-CN" altLang="en-US" dirty="0">
                    <a:latin typeface="Gill Sans MT" panose="020B0502020104020203" pitchFamily="34" charset="0"/>
                  </a:rPr>
                  <a:t>其中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en-US" altLang="zh-CN" dirty="0">
                    <a:latin typeface="Gill Sans MT" panose="020B0502020104020203" pitchFamily="34" charset="0"/>
                  </a:rPr>
                  <a:t> </a:t>
                </a:r>
                <a:r>
                  <a:rPr lang="zh-CN" altLang="en-US" dirty="0">
                    <a:latin typeface="Gill Sans MT" panose="020B0502020104020203" pitchFamily="34" charset="0"/>
                  </a:rPr>
                  <a:t>是每个类别输出的概率，</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𝑖</m:t>
                        </m:r>
                      </m:sub>
                    </m:sSub>
                  </m:oMath>
                </a14:m>
                <a:r>
                  <a:rPr lang="zh-CN" altLang="en-US" dirty="0">
                    <a:latin typeface="Gill Sans MT" panose="020B0502020104020203" pitchFamily="34" charset="0"/>
                  </a:rPr>
                  <a:t> 是每个类别输出的 </a:t>
                </a:r>
                <a:r>
                  <a:rPr lang="en-US" altLang="zh-CN" dirty="0">
                    <a:latin typeface="Gill Sans MT" panose="020B0502020104020203" pitchFamily="34" charset="0"/>
                  </a:rPr>
                  <a:t>logits</a:t>
                </a:r>
                <a:r>
                  <a:rPr lang="zh-CN" altLang="en-US" dirty="0">
                    <a:latin typeface="Gill Sans MT" panose="020B0502020104020203" pitchFamily="34" charset="0"/>
                  </a:rPr>
                  <a:t>，</a:t>
                </a:r>
                <a:r>
                  <a:rPr lang="en-US" altLang="zh-CN" dirty="0">
                    <a:latin typeface="Gill Sans MT" panose="020B0502020104020203" pitchFamily="34" charset="0"/>
                  </a:rPr>
                  <a:t>T </a:t>
                </a:r>
                <a:r>
                  <a:rPr lang="zh-CN" altLang="en-US" dirty="0">
                    <a:latin typeface="Gill Sans MT" panose="020B0502020104020203" pitchFamily="34" charset="0"/>
                  </a:rPr>
                  <a:t>是温度。温度 </a:t>
                </a:r>
                <a:r>
                  <a:rPr lang="en-US" altLang="zh-CN" dirty="0">
                    <a:latin typeface="Gill Sans MT" panose="020B0502020104020203" pitchFamily="34" charset="0"/>
                  </a:rPr>
                  <a:t>T=1 </a:t>
                </a:r>
                <a:r>
                  <a:rPr lang="zh-CN" altLang="en-US" dirty="0">
                    <a:latin typeface="Gill Sans MT" panose="020B0502020104020203" pitchFamily="34" charset="0"/>
                  </a:rPr>
                  <a:t>时，为标准 </a:t>
                </a:r>
                <a:r>
                  <a:rPr lang="en-US" altLang="zh-CN" dirty="0">
                    <a:latin typeface="Gill Sans MT" panose="020B0502020104020203" pitchFamily="34" charset="0"/>
                  </a:rPr>
                  <a:t>Softmax</a:t>
                </a:r>
                <a:r>
                  <a:rPr lang="zh-CN" altLang="en-US" dirty="0">
                    <a:latin typeface="Gill Sans MT" panose="020B0502020104020203" pitchFamily="34" charset="0"/>
                  </a:rPr>
                  <a:t>。</a:t>
                </a:r>
                <a:r>
                  <a:rPr lang="en-US" altLang="zh-CN" dirty="0">
                    <a:latin typeface="Gill Sans MT" panose="020B0502020104020203" pitchFamily="34" charset="0"/>
                  </a:rPr>
                  <a:t>T</a:t>
                </a:r>
                <a:r>
                  <a:rPr lang="zh-CN" altLang="en-US" dirty="0">
                    <a:latin typeface="Gill Sans MT" panose="020B0502020104020203" pitchFamily="34" charset="0"/>
                  </a:rPr>
                  <a:t>越高，</a:t>
                </a:r>
                <a:r>
                  <a:rPr lang="en-US" altLang="zh-CN" dirty="0">
                    <a:latin typeface="Gill Sans MT" panose="020B0502020104020203" pitchFamily="34" charset="0"/>
                  </a:rPr>
                  <a:t>softmax </a:t>
                </a:r>
                <a:r>
                  <a:rPr lang="zh-CN" altLang="en-US" dirty="0">
                    <a:latin typeface="Gill Sans MT" panose="020B0502020104020203" pitchFamily="34" charset="0"/>
                  </a:rPr>
                  <a:t>的</a:t>
                </a:r>
                <a:r>
                  <a:rPr lang="en-US" altLang="zh-CN" dirty="0">
                    <a:latin typeface="Gill Sans MT" panose="020B0502020104020203" pitchFamily="34" charset="0"/>
                  </a:rPr>
                  <a:t>output probability distribution</a:t>
                </a:r>
                <a:r>
                  <a:rPr lang="zh-CN" altLang="en-US" dirty="0">
                    <a:latin typeface="Gill Sans MT" panose="020B0502020104020203" pitchFamily="34" charset="0"/>
                  </a:rPr>
                  <a:t>越趋平滑，其分布的熵越大，负标签携带的信息会被相对地放大，模型训练将更加关注负标签。</a:t>
                </a:r>
                <a:endParaRPr lang="en-US" altLang="zh-CN" dirty="0">
                  <a:latin typeface="Gill Sans MT" panose="020B0502020104020203" pitchFamily="34" charset="0"/>
                </a:endParaRPr>
              </a:p>
              <a:p>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EA2DAA56-DFBB-0348-9551-78B3CE610429}"/>
                  </a:ext>
                </a:extLst>
              </p:cNvPr>
              <p:cNvSpPr>
                <a:spLocks noGrp="1" noRot="1" noChangeAspect="1" noMove="1" noResize="1" noEditPoints="1" noAdjustHandles="1" noChangeArrowheads="1" noChangeShapeType="1" noTextEdit="1"/>
              </p:cNvSpPr>
              <p:nvPr>
                <p:ph sz="half" idx="1"/>
              </p:nvPr>
            </p:nvSpPr>
            <p:spPr>
              <a:xfrm>
                <a:off x="623635" y="1412776"/>
                <a:ext cx="10963473" cy="1440160"/>
              </a:xfrm>
              <a:blipFill>
                <a:blip r:embed="rId2"/>
                <a:stretch>
                  <a:fillRect l="-463" b="-434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99816C04-576E-E847-A914-6D79B6A2B8D8}"/>
              </a:ext>
            </a:extLst>
          </p:cNvPr>
          <p:cNvPicPr>
            <a:picLocks noChangeAspect="1"/>
          </p:cNvPicPr>
          <p:nvPr/>
        </p:nvPicPr>
        <p:blipFill>
          <a:blip r:embed="rId3"/>
          <a:stretch>
            <a:fillRect/>
          </a:stretch>
        </p:blipFill>
        <p:spPr>
          <a:xfrm>
            <a:off x="1765456" y="3095212"/>
            <a:ext cx="8665850" cy="3083218"/>
          </a:xfrm>
          <a:prstGeom prst="rect">
            <a:avLst/>
          </a:prstGeom>
        </p:spPr>
      </p:pic>
    </p:spTree>
    <p:extLst>
      <p:ext uri="{BB962C8B-B14F-4D97-AF65-F5344CB8AC3E}">
        <p14:creationId xmlns:p14="http://schemas.microsoft.com/office/powerpoint/2010/main" val="211859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8957A-486A-CC4C-9CB9-6ABA6969E04C}"/>
              </a:ext>
            </a:extLst>
          </p:cNvPr>
          <p:cNvSpPr>
            <a:spLocks noGrp="1"/>
          </p:cNvSpPr>
          <p:nvPr>
            <p:ph type="title"/>
          </p:nvPr>
        </p:nvSpPr>
        <p:spPr/>
        <p:txBody>
          <a:bodyPr/>
          <a:lstStyle/>
          <a:p>
            <a:r>
              <a:rPr kumimoji="1" lang="zh-CN" altLang="en-US" dirty="0"/>
              <a:t>如何选择 </a:t>
            </a:r>
            <a:r>
              <a:rPr kumimoji="1" lang="en-US" altLang="zh-CN" dirty="0"/>
              <a:t>T</a:t>
            </a:r>
            <a:r>
              <a:rPr kumimoji="1" lang="zh-CN" altLang="en-US" dirty="0"/>
              <a:t>？ </a:t>
            </a:r>
          </a:p>
        </p:txBody>
      </p:sp>
      <p:sp>
        <p:nvSpPr>
          <p:cNvPr id="3" name="内容占位符 2">
            <a:extLst>
              <a:ext uri="{FF2B5EF4-FFF2-40B4-BE49-F238E27FC236}">
                <a16:creationId xmlns:a16="http://schemas.microsoft.com/office/drawing/2014/main" id="{9189B56A-1478-434D-9488-946766AC9C42}"/>
              </a:ext>
            </a:extLst>
          </p:cNvPr>
          <p:cNvSpPr>
            <a:spLocks noGrp="1"/>
          </p:cNvSpPr>
          <p:nvPr>
            <p:ph sz="half" idx="1"/>
          </p:nvPr>
        </p:nvSpPr>
        <p:spPr/>
        <p:txBody>
          <a:bodyPr/>
          <a:lstStyle/>
          <a:p>
            <a:pPr marL="0" indent="0">
              <a:buNone/>
            </a:pPr>
            <a:r>
              <a:rPr lang="zh-CN" altLang="en-US" dirty="0">
                <a:latin typeface="Gill Sans MT" panose="020B0502020104020203" pitchFamily="34" charset="0"/>
              </a:rPr>
              <a:t>负标签中包含一定的信息，尤其是那些负标签概率值显著高于平均值的负标签。但由于</a:t>
            </a:r>
            <a:r>
              <a:rPr lang="en-US" altLang="zh-CN" dirty="0">
                <a:latin typeface="Gill Sans MT" panose="020B0502020104020203" pitchFamily="34" charset="0"/>
              </a:rPr>
              <a:t>Teacher</a:t>
            </a:r>
            <a:r>
              <a:rPr lang="zh-CN" altLang="en-US" dirty="0">
                <a:latin typeface="Gill Sans MT" panose="020B0502020104020203" pitchFamily="34" charset="0"/>
              </a:rPr>
              <a:t>模型的训练过程决定了负标签部分概率值都比较小，并且负标签的值越低，其信息就越不可靠。因此温度的选取需要进行实际实验的比较，本质上就是在下面两种情况之中取舍：</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zh-CN" altLang="en-US" dirty="0">
                <a:latin typeface="Gill Sans MT" panose="020B0502020104020203" pitchFamily="34" charset="0"/>
              </a:rPr>
              <a:t>当想从负标签中学到一些信息量的时候，温度</a:t>
            </a:r>
            <a:r>
              <a:rPr lang="en-US" altLang="zh-CN" dirty="0">
                <a:latin typeface="Gill Sans MT" panose="020B0502020104020203" pitchFamily="34" charset="0"/>
              </a:rPr>
              <a:t>T</a:t>
            </a:r>
            <a:r>
              <a:rPr lang="zh-CN" altLang="en-US" dirty="0">
                <a:latin typeface="Gill Sans MT" panose="020B0502020104020203" pitchFamily="34" charset="0"/>
              </a:rPr>
              <a:t>应调高一些；</a:t>
            </a:r>
          </a:p>
          <a:p>
            <a:r>
              <a:rPr lang="zh-CN" altLang="en-US" dirty="0">
                <a:latin typeface="Gill Sans MT" panose="020B0502020104020203" pitchFamily="34" charset="0"/>
              </a:rPr>
              <a:t>当想减少负标签的干扰的时候，温度</a:t>
            </a:r>
            <a:r>
              <a:rPr lang="en-US" altLang="zh-CN" dirty="0">
                <a:latin typeface="Gill Sans MT" panose="020B0502020104020203" pitchFamily="34" charset="0"/>
              </a:rPr>
              <a:t>T</a:t>
            </a:r>
            <a:r>
              <a:rPr lang="zh-CN" altLang="en-US" dirty="0">
                <a:latin typeface="Gill Sans MT" panose="020B0502020104020203" pitchFamily="34" charset="0"/>
              </a:rPr>
              <a:t>应调低一些；</a:t>
            </a:r>
          </a:p>
        </p:txBody>
      </p:sp>
    </p:spTree>
    <p:extLst>
      <p:ext uri="{BB962C8B-B14F-4D97-AF65-F5344CB8AC3E}">
        <p14:creationId xmlns:p14="http://schemas.microsoft.com/office/powerpoint/2010/main" val="99140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42D3EFD-8D27-3844-8419-613CE25CD46C}"/>
              </a:ext>
            </a:extLst>
          </p:cNvPr>
          <p:cNvSpPr>
            <a:spLocks noGrp="1"/>
          </p:cNvSpPr>
          <p:nvPr>
            <p:ph type="title"/>
          </p:nvPr>
        </p:nvSpPr>
        <p:spPr/>
        <p:txBody>
          <a:bodyPr/>
          <a:lstStyle/>
          <a:p>
            <a:r>
              <a:rPr lang="zh-CN" altLang="en-US" dirty="0"/>
              <a:t>与传统训练流程的区别</a:t>
            </a:r>
          </a:p>
        </p:txBody>
      </p:sp>
      <p:sp>
        <p:nvSpPr>
          <p:cNvPr id="3" name="内容占位符 2">
            <a:extLst>
              <a:ext uri="{FF2B5EF4-FFF2-40B4-BE49-F238E27FC236}">
                <a16:creationId xmlns:a16="http://schemas.microsoft.com/office/drawing/2014/main" id="{F1E8F0E4-EF4A-F849-92B8-4C3DC21B5AF9}"/>
              </a:ext>
            </a:extLst>
          </p:cNvPr>
          <p:cNvSpPr>
            <a:spLocks noGrp="1"/>
          </p:cNvSpPr>
          <p:nvPr>
            <p:ph sz="half" idx="1"/>
          </p:nvPr>
        </p:nvSpPr>
        <p:spPr/>
        <p:txBody>
          <a:bodyPr/>
          <a:lstStyle/>
          <a:p>
            <a:pPr marL="0" indent="0">
              <a:buNone/>
            </a:pPr>
            <a:r>
              <a:rPr lang="zh-CN" altLang="en-US" b="1" dirty="0"/>
              <a:t>其中</a:t>
            </a:r>
            <a:r>
              <a:rPr lang="en-US" altLang="zh-CN" b="1" dirty="0"/>
              <a:t>KD</a:t>
            </a:r>
            <a:r>
              <a:rPr lang="zh-CN" altLang="en-US" b="1" dirty="0"/>
              <a:t>的训练过程和传统的训练过程的对比：</a:t>
            </a:r>
          </a:p>
          <a:p>
            <a:r>
              <a:rPr lang="zh-CN" altLang="en-US" dirty="0"/>
              <a:t>传统</a:t>
            </a:r>
            <a:r>
              <a:rPr lang="en-US" altLang="zh-CN" dirty="0"/>
              <a:t>training</a:t>
            </a:r>
            <a:r>
              <a:rPr lang="zh-CN" altLang="en-US" dirty="0"/>
              <a:t>过程 </a:t>
            </a:r>
            <a:r>
              <a:rPr lang="en-US" altLang="zh-CN" dirty="0"/>
              <a:t>Hard Targets: </a:t>
            </a:r>
            <a:r>
              <a:rPr lang="zh-CN" altLang="en-US" dirty="0"/>
              <a:t>对 </a:t>
            </a:r>
            <a:r>
              <a:rPr lang="en-US" altLang="zh-CN" dirty="0"/>
              <a:t>ground truth </a:t>
            </a:r>
            <a:r>
              <a:rPr lang="zh-CN" altLang="en-US" dirty="0"/>
              <a:t>求极大似然 </a:t>
            </a:r>
            <a:r>
              <a:rPr lang="en-US" altLang="zh-CN" dirty="0"/>
              <a:t>Softmax </a:t>
            </a:r>
            <a:r>
              <a:rPr lang="zh-CN" altLang="en-US" dirty="0"/>
              <a:t>值。</a:t>
            </a:r>
          </a:p>
          <a:p>
            <a:r>
              <a:rPr lang="en-US" altLang="zh-CN" dirty="0"/>
              <a:t>KD</a:t>
            </a:r>
            <a:r>
              <a:rPr lang="zh-CN" altLang="en-US" dirty="0"/>
              <a:t>的</a:t>
            </a:r>
            <a:r>
              <a:rPr lang="en-US" altLang="zh-CN" dirty="0"/>
              <a:t>training</a:t>
            </a:r>
            <a:r>
              <a:rPr lang="zh-CN" altLang="en-US" dirty="0"/>
              <a:t>过程 </a:t>
            </a:r>
            <a:r>
              <a:rPr lang="en-US" altLang="zh-CN" dirty="0"/>
              <a:t>Soft Targets: </a:t>
            </a:r>
            <a:r>
              <a:rPr lang="zh-CN" altLang="en-US" dirty="0"/>
              <a:t>用 </a:t>
            </a:r>
            <a:r>
              <a:rPr lang="en-US" altLang="zh-CN" dirty="0"/>
              <a:t>Teacher </a:t>
            </a:r>
            <a:r>
              <a:rPr lang="zh-CN" altLang="en-US" dirty="0"/>
              <a:t>模型的 </a:t>
            </a:r>
            <a:r>
              <a:rPr lang="en-US" altLang="zh-CN" dirty="0"/>
              <a:t>class probabilities</a:t>
            </a:r>
            <a:r>
              <a:rPr lang="zh-CN" altLang="en-US" dirty="0"/>
              <a:t>作为</a:t>
            </a:r>
            <a:r>
              <a:rPr lang="en-US" altLang="zh-CN" dirty="0"/>
              <a:t>soft targets</a:t>
            </a:r>
            <a:r>
              <a:rPr lang="zh-CN" altLang="en-US" dirty="0"/>
              <a:t>。</a:t>
            </a:r>
          </a:p>
          <a:p>
            <a:endParaRPr kumimoji="1" lang="zh-CN" altLang="en-US" dirty="0"/>
          </a:p>
        </p:txBody>
      </p:sp>
    </p:spTree>
    <p:extLst>
      <p:ext uri="{BB962C8B-B14F-4D97-AF65-F5344CB8AC3E}">
        <p14:creationId xmlns:p14="http://schemas.microsoft.com/office/powerpoint/2010/main" val="48334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49A4E-2F49-9545-B2DF-0955D4E75765}"/>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70289F43-98AB-3E41-9D1E-E726DF6AF4BB}"/>
              </a:ext>
            </a:extLst>
          </p:cNvPr>
          <p:cNvSpPr>
            <a:spLocks noGrp="1"/>
          </p:cNvSpPr>
          <p:nvPr>
            <p:ph sz="half" idx="1"/>
          </p:nvPr>
        </p:nvSpPr>
        <p:spPr/>
        <p:txBody>
          <a:bodyPr/>
          <a:lstStyle/>
          <a:p>
            <a:pPr marL="0" indent="0">
              <a:buNone/>
            </a:pPr>
            <a:r>
              <a:rPr lang="zh-CN" altLang="en-US" dirty="0">
                <a:latin typeface="Gill Sans MT" panose="020B0502020104020203" pitchFamily="34" charset="0"/>
              </a:rPr>
              <a:t>知识蒸馏使用</a:t>
            </a:r>
            <a:r>
              <a:rPr lang="en-US" altLang="zh-CN" dirty="0">
                <a:latin typeface="Gill Sans MT" panose="020B0502020104020203" pitchFamily="34" charset="0"/>
              </a:rPr>
              <a:t>offline distillation</a:t>
            </a:r>
            <a:r>
              <a:rPr lang="zh-CN" altLang="en-US" dirty="0">
                <a:latin typeface="Gill Sans MT" panose="020B0502020104020203" pitchFamily="34" charset="0"/>
              </a:rPr>
              <a:t> 的方式，采用经典的</a:t>
            </a:r>
            <a:r>
              <a:rPr lang="en-US" altLang="zh-CN" dirty="0">
                <a:latin typeface="Gill Sans MT" panose="020B0502020104020203" pitchFamily="34" charset="0"/>
              </a:rPr>
              <a:t>Teacher-Student </a:t>
            </a:r>
            <a:r>
              <a:rPr lang="zh-CN" altLang="en-US" dirty="0">
                <a:latin typeface="Gill Sans MT" panose="020B0502020104020203" pitchFamily="34" charset="0"/>
              </a:rPr>
              <a:t>结构，其中 </a:t>
            </a:r>
            <a:r>
              <a:rPr lang="en-US" altLang="zh-CN" dirty="0">
                <a:latin typeface="Gill Sans MT" panose="020B0502020104020203" pitchFamily="34" charset="0"/>
              </a:rPr>
              <a:t>Teacher </a:t>
            </a:r>
            <a:r>
              <a:rPr lang="zh-CN" altLang="en-US" dirty="0">
                <a:latin typeface="Gill Sans MT" panose="020B0502020104020203" pitchFamily="34" charset="0"/>
              </a:rPr>
              <a:t>是“知识”的输出者，</a:t>
            </a:r>
            <a:r>
              <a:rPr lang="en-US" altLang="zh-CN" dirty="0">
                <a:latin typeface="Gill Sans MT" panose="020B0502020104020203" pitchFamily="34" charset="0"/>
              </a:rPr>
              <a:t>Student </a:t>
            </a:r>
            <a:r>
              <a:rPr lang="zh-CN" altLang="en-US" dirty="0">
                <a:latin typeface="Gill Sans MT" panose="020B0502020104020203" pitchFamily="34" charset="0"/>
              </a:rPr>
              <a:t>是“知识”的接受者。知识蒸馏的过程分为</a:t>
            </a:r>
            <a:r>
              <a:rPr lang="en-US" altLang="zh-CN" dirty="0">
                <a:latin typeface="Gill Sans MT" panose="020B0502020104020203" pitchFamily="34" charset="0"/>
              </a:rPr>
              <a:t>2</a:t>
            </a:r>
            <a:r>
              <a:rPr lang="zh-CN" altLang="en-US" dirty="0">
                <a:latin typeface="Gill Sans MT" panose="020B0502020104020203" pitchFamily="34" charset="0"/>
              </a:rPr>
              <a:t>个阶段：</a:t>
            </a:r>
            <a:endParaRPr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教师模型训练：</a:t>
            </a:r>
            <a:r>
              <a:rPr lang="zh-CN" altLang="en-US" dirty="0">
                <a:latin typeface="Gill Sans MT" panose="020B0502020104020203" pitchFamily="34" charset="0"/>
              </a:rPr>
              <a:t>训练 </a:t>
            </a:r>
            <a:r>
              <a:rPr lang="en-US" altLang="zh-CN" dirty="0">
                <a:latin typeface="Gill Sans MT" panose="020B0502020104020203" pitchFamily="34" charset="0"/>
              </a:rPr>
              <a:t>Teacher</a:t>
            </a:r>
            <a:r>
              <a:rPr lang="zh-CN" altLang="en-US" dirty="0">
                <a:latin typeface="Gill Sans MT" panose="020B0502020104020203" pitchFamily="34" charset="0"/>
              </a:rPr>
              <a:t> 模型</a:t>
            </a:r>
            <a:r>
              <a:rPr lang="en-US" altLang="zh-CN" dirty="0">
                <a:latin typeface="Gill Sans MT" panose="020B0502020104020203" pitchFamily="34" charset="0"/>
              </a:rPr>
              <a:t>, </a:t>
            </a:r>
            <a:r>
              <a:rPr lang="zh-CN" altLang="en-US" dirty="0">
                <a:latin typeface="Gill Sans MT" panose="020B0502020104020203" pitchFamily="34" charset="0"/>
              </a:rPr>
              <a:t>简称为 </a:t>
            </a:r>
            <a:r>
              <a:rPr lang="en-US" altLang="zh-CN" u="sng" dirty="0">
                <a:latin typeface="Gill Sans MT" panose="020B0502020104020203" pitchFamily="34" charset="0"/>
              </a:rPr>
              <a:t>Net-T</a:t>
            </a:r>
            <a:r>
              <a:rPr lang="zh-CN" altLang="en-US" dirty="0">
                <a:latin typeface="Gill Sans MT" panose="020B0502020104020203" pitchFamily="34" charset="0"/>
              </a:rPr>
              <a:t>，特点是模型相对复杂，精度较高。对 </a:t>
            </a:r>
            <a:r>
              <a:rPr lang="en-US" altLang="zh-CN" dirty="0">
                <a:latin typeface="Gill Sans MT" panose="020B0502020104020203" pitchFamily="34" charset="0"/>
              </a:rPr>
              <a:t>Teacher</a:t>
            </a:r>
            <a:r>
              <a:rPr lang="zh-CN" altLang="en-US" dirty="0">
                <a:latin typeface="Gill Sans MT" panose="020B0502020104020203" pitchFamily="34" charset="0"/>
              </a:rPr>
              <a:t>模型不作任何关于模型架构、参数量等方面限制。唯一的要求就是，对于输入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 </a:t>
            </a:r>
            <a:r>
              <a:rPr lang="zh-CN" altLang="en-US" dirty="0">
                <a:latin typeface="Gill Sans MT" panose="020B0502020104020203" pitchFamily="34" charset="0"/>
              </a:rPr>
              <a:t>其都能输出 </a:t>
            </a:r>
            <a:r>
              <a:rPr lang="en-US" altLang="zh-CN" dirty="0">
                <a:latin typeface="Gill Sans MT" panose="020B0502020104020203" pitchFamily="34" charset="0"/>
              </a:rPr>
              <a:t>Y</a:t>
            </a:r>
            <a:r>
              <a:rPr lang="zh-CN" altLang="en-US" dirty="0">
                <a:latin typeface="Gill Sans MT" panose="020B0502020104020203" pitchFamily="34" charset="0"/>
              </a:rPr>
              <a:t>，其中 </a:t>
            </a:r>
            <a:r>
              <a:rPr lang="en-US" altLang="zh-CN" dirty="0">
                <a:latin typeface="Gill Sans MT" panose="020B0502020104020203" pitchFamily="34" charset="0"/>
              </a:rPr>
              <a:t>Y</a:t>
            </a:r>
            <a:r>
              <a:rPr lang="zh-CN" altLang="en-US" dirty="0">
                <a:latin typeface="Gill Sans MT" panose="020B0502020104020203" pitchFamily="34" charset="0"/>
              </a:rPr>
              <a:t> 经过 </a:t>
            </a:r>
            <a:r>
              <a:rPr lang="en-US" altLang="zh-CN" dirty="0">
                <a:latin typeface="Gill Sans MT" panose="020B0502020104020203" pitchFamily="34" charset="0"/>
              </a:rPr>
              <a:t>softmax</a:t>
            </a:r>
            <a:r>
              <a:rPr lang="zh-CN" altLang="en-US" dirty="0">
                <a:latin typeface="Gill Sans MT" panose="020B0502020104020203" pitchFamily="34" charset="0"/>
              </a:rPr>
              <a:t> 映射，输出值对应相应类别的概率值。</a:t>
            </a:r>
          </a:p>
          <a:p>
            <a:pPr marL="457200" indent="-457200">
              <a:buFont typeface="+mj-lt"/>
              <a:buAutoNum type="arabicPeriod"/>
            </a:pPr>
            <a:r>
              <a:rPr lang="zh-CN" altLang="en-US" b="1" dirty="0">
                <a:latin typeface="Gill Sans MT" panose="020B0502020104020203" pitchFamily="34" charset="0"/>
              </a:rPr>
              <a:t>学生模型蒸馏：</a:t>
            </a:r>
            <a:r>
              <a:rPr lang="zh-CN" altLang="en-US" dirty="0">
                <a:latin typeface="Gill Sans MT" panose="020B0502020104020203" pitchFamily="34" charset="0"/>
              </a:rPr>
              <a:t>训练</a:t>
            </a:r>
            <a:r>
              <a:rPr lang="en-US" altLang="zh-CN" dirty="0">
                <a:latin typeface="Gill Sans MT" panose="020B0502020104020203" pitchFamily="34" charset="0"/>
              </a:rPr>
              <a:t>Student</a:t>
            </a:r>
            <a:r>
              <a:rPr lang="zh-CN" altLang="en-US" dirty="0">
                <a:latin typeface="Gill Sans MT" panose="020B0502020104020203" pitchFamily="34" charset="0"/>
              </a:rPr>
              <a:t>模型</a:t>
            </a:r>
            <a:r>
              <a:rPr lang="en-US" altLang="zh-CN" dirty="0">
                <a:latin typeface="Gill Sans MT" panose="020B0502020104020203" pitchFamily="34" charset="0"/>
              </a:rPr>
              <a:t>, </a:t>
            </a:r>
            <a:r>
              <a:rPr lang="zh-CN" altLang="en-US" dirty="0">
                <a:latin typeface="Gill Sans MT" panose="020B0502020104020203" pitchFamily="34" charset="0"/>
              </a:rPr>
              <a:t>简称为 </a:t>
            </a:r>
            <a:r>
              <a:rPr lang="en-US" altLang="zh-CN" u="sng" dirty="0">
                <a:latin typeface="Gill Sans MT" panose="020B0502020104020203" pitchFamily="34" charset="0"/>
              </a:rPr>
              <a:t>Net-S</a:t>
            </a:r>
            <a:r>
              <a:rPr lang="zh-CN" altLang="en-US" dirty="0">
                <a:latin typeface="Gill Sans MT" panose="020B0502020104020203" pitchFamily="34" charset="0"/>
              </a:rPr>
              <a:t>，它是参数量较小、模型结构相对简单的模型。同样对于输入 </a:t>
            </a:r>
            <a:r>
              <a:rPr lang="en-US" altLang="zh-CN" dirty="0">
                <a:latin typeface="Gill Sans MT" panose="020B0502020104020203" pitchFamily="34" charset="0"/>
              </a:rPr>
              <a:t>X</a:t>
            </a:r>
            <a:r>
              <a:rPr lang="zh-CN" altLang="en-US" dirty="0">
                <a:latin typeface="Gill Sans MT" panose="020B0502020104020203" pitchFamily="34" charset="0"/>
              </a:rPr>
              <a:t>，其都能输出 </a:t>
            </a:r>
            <a:r>
              <a:rPr lang="en-US" altLang="zh-CN" dirty="0">
                <a:latin typeface="Gill Sans MT" panose="020B0502020104020203" pitchFamily="34" charset="0"/>
              </a:rPr>
              <a:t>Y</a:t>
            </a:r>
            <a:r>
              <a:rPr lang="zh-CN" altLang="en-US" dirty="0">
                <a:latin typeface="Gill Sans MT" panose="020B0502020104020203" pitchFamily="34" charset="0"/>
              </a:rPr>
              <a:t>，</a:t>
            </a:r>
            <a:r>
              <a:rPr lang="en-US" altLang="zh-CN" dirty="0">
                <a:latin typeface="Gill Sans MT" panose="020B0502020104020203" pitchFamily="34" charset="0"/>
              </a:rPr>
              <a:t>Y</a:t>
            </a:r>
            <a:r>
              <a:rPr lang="zh-CN" altLang="en-US" dirty="0">
                <a:latin typeface="Gill Sans MT" panose="020B0502020104020203" pitchFamily="34" charset="0"/>
              </a:rPr>
              <a:t>经过 </a:t>
            </a:r>
            <a:r>
              <a:rPr lang="en-US" altLang="zh-CN" dirty="0">
                <a:latin typeface="Gill Sans MT" panose="020B0502020104020203" pitchFamily="34" charset="0"/>
              </a:rPr>
              <a:t>softmax</a:t>
            </a:r>
            <a:r>
              <a:rPr lang="zh-CN" altLang="en-US" dirty="0">
                <a:latin typeface="Gill Sans MT" panose="020B0502020104020203" pitchFamily="34" charset="0"/>
              </a:rPr>
              <a:t> 映射后能输出与 </a:t>
            </a:r>
            <a:r>
              <a:rPr lang="en-US" altLang="zh-CN" dirty="0">
                <a:latin typeface="Gill Sans MT" panose="020B0502020104020203" pitchFamily="34" charset="0"/>
              </a:rPr>
              <a:t>Net-T</a:t>
            </a:r>
            <a:r>
              <a:rPr lang="zh-CN" altLang="en-US" dirty="0">
                <a:latin typeface="Gill Sans MT" panose="020B0502020104020203" pitchFamily="34" charset="0"/>
              </a:rPr>
              <a:t> 对应类别概率值。</a:t>
            </a:r>
          </a:p>
          <a:p>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73352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21F4B-B4ED-264B-A79D-21EB4C96ED47}"/>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2B9D747F-2999-8C4A-8D8C-04E3F5E76783}"/>
              </a:ext>
            </a:extLst>
          </p:cNvPr>
          <p:cNvSpPr>
            <a:spLocks noGrp="1"/>
          </p:cNvSpPr>
          <p:nvPr>
            <p:ph sz="half" idx="1"/>
          </p:nvPr>
        </p:nvSpPr>
        <p:spPr/>
        <p:txBody>
          <a:bodyPr/>
          <a:lstStyle/>
          <a:p>
            <a:r>
              <a:rPr lang="zh-CN" altLang="en-US" dirty="0"/>
              <a:t>论文中，</a:t>
            </a:r>
            <a:r>
              <a:rPr lang="en-US" altLang="zh-CN" dirty="0"/>
              <a:t>Hinton </a:t>
            </a:r>
            <a:r>
              <a:rPr lang="zh-CN" altLang="en-US" dirty="0"/>
              <a:t>将问题限定在分类问题下，或者属于分类的问题，共同点是模型最后有 </a:t>
            </a:r>
            <a:r>
              <a:rPr lang="en-US" altLang="zh-CN" dirty="0"/>
              <a:t>softmax</a:t>
            </a:r>
            <a:r>
              <a:rPr lang="zh-CN" altLang="en-US" dirty="0"/>
              <a:t> 层，其输出值对应类别的概率值。知识蒸馏时，由于已经有一个泛化能力较强的 </a:t>
            </a:r>
            <a:r>
              <a:rPr lang="en-US" altLang="zh-CN" dirty="0"/>
              <a:t>Net-T</a:t>
            </a:r>
            <a:r>
              <a:rPr lang="zh-CN" altLang="en-US" dirty="0"/>
              <a:t>，在利用 </a:t>
            </a:r>
            <a:r>
              <a:rPr lang="en-US" altLang="zh-CN" dirty="0"/>
              <a:t>Net-T</a:t>
            </a:r>
            <a:r>
              <a:rPr lang="zh-CN" altLang="en-US" dirty="0"/>
              <a:t> 来蒸馏 </a:t>
            </a:r>
            <a:r>
              <a:rPr lang="en-US" altLang="zh-CN" dirty="0"/>
              <a:t>Net-S</a:t>
            </a:r>
            <a:r>
              <a:rPr lang="zh-CN" altLang="en-US" dirty="0"/>
              <a:t> 时，可以直接让 </a:t>
            </a:r>
            <a:r>
              <a:rPr lang="en-US" altLang="zh-CN" dirty="0"/>
              <a:t>Net-S</a:t>
            </a:r>
            <a:r>
              <a:rPr lang="zh-CN" altLang="en-US" dirty="0"/>
              <a:t> 去学习 </a:t>
            </a:r>
            <a:r>
              <a:rPr lang="en-US" altLang="zh-CN" dirty="0"/>
              <a:t>Net-T</a:t>
            </a:r>
            <a:r>
              <a:rPr lang="zh-CN" altLang="en-US" dirty="0"/>
              <a:t> 的泛化能力。</a:t>
            </a:r>
            <a:br>
              <a:rPr lang="en-US" altLang="zh-CN" dirty="0"/>
            </a:br>
            <a:br>
              <a:rPr lang="zh-CN" altLang="en-US" dirty="0"/>
            </a:br>
            <a:endParaRPr kumimoji="1" lang="zh-CN" altLang="en-US" dirty="0"/>
          </a:p>
        </p:txBody>
      </p:sp>
      <p:pic>
        <p:nvPicPr>
          <p:cNvPr id="5" name="图片 4">
            <a:extLst>
              <a:ext uri="{FF2B5EF4-FFF2-40B4-BE49-F238E27FC236}">
                <a16:creationId xmlns:a16="http://schemas.microsoft.com/office/drawing/2014/main" id="{662608AB-61BD-8F4B-96FD-328C93562A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3965" y="3079976"/>
            <a:ext cx="8136904" cy="3157336"/>
          </a:xfrm>
          <a:prstGeom prst="rect">
            <a:avLst/>
          </a:prstGeom>
        </p:spPr>
      </p:pic>
    </p:spTree>
    <p:extLst>
      <p:ext uri="{BB962C8B-B14F-4D97-AF65-F5344CB8AC3E}">
        <p14:creationId xmlns:p14="http://schemas.microsoft.com/office/powerpoint/2010/main" val="127241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知识蒸馏</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Background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KD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知识蒸馏的背景</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Knowledge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Format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蒸馏的知识形式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Distillation Schemes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具体方法</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Hinton</a:t>
            </a:r>
            <a:r>
              <a:rPr lang="zh-CN" altLang="en-US" sz="2000" dirty="0">
                <a:solidFill>
                  <a:srgbClr val="374154"/>
                </a:solidFill>
                <a:latin typeface="Gill Sans MT" panose="020B0502020104020203" pitchFamily="34" charset="0"/>
              </a:rPr>
              <a:t> 经典蒸馏算法解读</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21F4B-B4ED-264B-A79D-21EB4C96ED47}"/>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9D747F-2999-8C4A-8D8C-04E3F5E76783}"/>
                  </a:ext>
                </a:extLst>
              </p:cNvPr>
              <p:cNvSpPr>
                <a:spLocks noGrp="1"/>
              </p:cNvSpPr>
              <p:nvPr>
                <p:ph sz="half" idx="1"/>
              </p:nvPr>
            </p:nvSpPr>
            <p:spPr>
              <a:xfrm>
                <a:off x="623635" y="1412776"/>
                <a:ext cx="10963473" cy="2016224"/>
              </a:xfrm>
            </p:spPr>
            <p:txBody>
              <a:bodyPr/>
              <a:lstStyle/>
              <a:p>
                <a:pPr marL="457200" indent="-457200">
                  <a:buFont typeface="+mj-lt"/>
                  <a:buAutoNum type="arabicPeriod"/>
                </a:pPr>
                <a:r>
                  <a:rPr kumimoji="1" lang="zh-CN" altLang="en-US" dirty="0">
                    <a:latin typeface="Gill Sans MT" panose="020B0502020104020203" pitchFamily="34" charset="0"/>
                  </a:rPr>
                  <a:t>训练 </a:t>
                </a:r>
                <a:r>
                  <a:rPr kumimoji="1" lang="en-US" altLang="zh-CN" dirty="0">
                    <a:latin typeface="Gill Sans MT" panose="020B0502020104020203" pitchFamily="34" charset="0"/>
                  </a:rPr>
                  <a:t>Teacher</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利用高温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oMath>
                </a14:m>
                <a:r>
                  <a:rPr kumimoji="1" lang="zh-CN" altLang="en-US" dirty="0">
                    <a:latin typeface="Gill Sans MT" panose="020B0502020104020203" pitchFamily="34" charset="0"/>
                  </a:rPr>
                  <a:t> 产生 </a:t>
                </a:r>
                <a:r>
                  <a:rPr kumimoji="1" lang="en-US" altLang="zh-CN" dirty="0">
                    <a:latin typeface="Gill Sans MT" panose="020B0502020104020203" pitchFamily="34" charset="0"/>
                  </a:rPr>
                  <a:t>soft</a:t>
                </a:r>
                <a:r>
                  <a:rPr kumimoji="1" lang="zh-CN" altLang="en-US" dirty="0">
                    <a:latin typeface="Gill Sans MT" panose="020B0502020104020203" pitchFamily="34" charset="0"/>
                  </a:rPr>
                  <a:t> </a:t>
                </a:r>
                <a:r>
                  <a:rPr kumimoji="1" lang="en-US" altLang="zh-CN" dirty="0">
                    <a:latin typeface="Gill Sans MT" panose="020B0502020104020203" pitchFamily="34" charset="0"/>
                  </a:rPr>
                  <a:t>target</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使用 </a:t>
                </a:r>
                <a14:m>
                  <m:oMath xmlns:m="http://schemas.openxmlformats.org/officeDocument/2006/math">
                    <m:d>
                      <m:dPr>
                        <m:begChr m:val="{"/>
                        <m:endChr m:val="}"/>
                        <m:ctrlPr>
                          <a:rPr kumimoji="1" lang="en-US" altLang="zh-CN" i="1" smtClean="0">
                            <a:latin typeface="Cambria Math" panose="02040503050406030204" pitchFamily="18" charset="0"/>
                          </a:rPr>
                        </m:ctrlPr>
                      </m:dPr>
                      <m:e>
                        <m:r>
                          <m:rPr>
                            <m:sty m:val="p"/>
                          </m:rPr>
                          <a:rPr kumimoji="1" lang="en-US" altLang="zh-CN" b="0" i="0" smtClean="0">
                            <a:latin typeface="Cambria Math" panose="02040503050406030204" pitchFamily="18" charset="0"/>
                          </a:rPr>
                          <m:t>soft</m:t>
                        </m:r>
                        <m:r>
                          <a:rPr kumimoji="1" lang="zh-CN" altLang="en-US" b="0" i="0" smtClean="0">
                            <a:latin typeface="Cambria Math" panose="02040503050406030204" pitchFamily="18" charset="0"/>
                          </a:rPr>
                          <m:t> </m:t>
                        </m:r>
                        <m:r>
                          <m:rPr>
                            <m:sty m:val="p"/>
                          </m:rPr>
                          <a:rPr kumimoji="1" lang="en-US" altLang="zh-CN" b="0" i="0" smtClean="0">
                            <a:latin typeface="Cambria Math" panose="02040503050406030204" pitchFamily="18" charset="0"/>
                          </a:rPr>
                          <m:t>target</m:t>
                        </m:r>
                        <m:r>
                          <a:rPr kumimoji="1" lang="en-US" altLang="zh-CN" b="0" i="1"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e>
                    </m:d>
                  </m:oMath>
                </a14:m>
                <a:r>
                  <a:rPr kumimoji="1" lang="zh-CN" altLang="en-US" dirty="0">
                    <a:latin typeface="Gill Sans MT" panose="020B0502020104020203" pitchFamily="34" charset="0"/>
                  </a:rPr>
                  <a:t> 与 </a:t>
                </a:r>
                <a14:m>
                  <m:oMath xmlns:m="http://schemas.openxmlformats.org/officeDocument/2006/math">
                    <m:d>
                      <m:dPr>
                        <m:begChr m:val="{"/>
                        <m:endChr m:val="}"/>
                        <m:ctrlPr>
                          <a:rPr kumimoji="1" lang="en-US" altLang="zh-CN" i="1">
                            <a:latin typeface="Cambria Math" panose="02040503050406030204" pitchFamily="18" charset="0"/>
                          </a:rPr>
                        </m:ctrlPr>
                      </m:dPr>
                      <m:e>
                        <m:r>
                          <m:rPr>
                            <m:sty m:val="p"/>
                          </m:rPr>
                          <a:rPr kumimoji="1" lang="en-US" altLang="zh-CN" i="1" smtClean="0">
                            <a:latin typeface="Cambria Math" panose="02040503050406030204" pitchFamily="18" charset="0"/>
                          </a:rPr>
                          <m:t>hard</m:t>
                        </m:r>
                        <m:r>
                          <a:rPr kumimoji="1" lang="zh-CN" altLang="en-US" i="1">
                            <a:latin typeface="Cambria Math" panose="02040503050406030204" pitchFamily="18" charset="0"/>
                          </a:rPr>
                          <m:t> </m:t>
                        </m:r>
                        <m:r>
                          <m:rPr>
                            <m:sty m:val="p"/>
                          </m:rPr>
                          <a:rPr kumimoji="1" lang="en-US" altLang="zh-CN" i="0">
                            <a:latin typeface="Cambria Math" panose="02040503050406030204" pitchFamily="18" charset="0"/>
                          </a:rPr>
                          <m:t>target</m:t>
                        </m:r>
                        <m:r>
                          <a:rPr kumimoji="1" lang="en-US" altLang="zh-CN" i="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𝑇</m:t>
                            </m:r>
                          </m:e>
                          <m:sub>
                            <m:r>
                              <a:rPr kumimoji="1" lang="en-US" altLang="zh-CN" i="1" dirty="0">
                                <a:latin typeface="Cambria Math" panose="02040503050406030204" pitchFamily="18" charset="0"/>
                              </a:rPr>
                              <m:t>h𝑖𝑔h</m:t>
                            </m:r>
                          </m:sub>
                        </m:sSub>
                      </m:e>
                    </m:d>
                  </m:oMath>
                </a14:m>
                <a:r>
                  <a:rPr kumimoji="1" lang="zh-CN" altLang="en-US" dirty="0">
                    <a:latin typeface="Gill Sans MT" panose="020B0502020104020203" pitchFamily="34" charset="0"/>
                  </a:rPr>
                  <a:t> 同时训练 </a:t>
                </a:r>
                <a:r>
                  <a:rPr kumimoji="1" lang="en-US" altLang="zh-CN" dirty="0">
                    <a:latin typeface="Gill Sans MT" panose="020B0502020104020203" pitchFamily="34" charset="0"/>
                  </a:rPr>
                  <a:t>Student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marL="457200" indent="-457200">
                  <a:buFont typeface="+mj-lt"/>
                  <a:buAutoNum type="arabicPeriod"/>
                </a:pPr>
                <a:r>
                  <a:rPr kumimoji="1" lang="zh-CN" altLang="en-US" dirty="0">
                    <a:latin typeface="Gill Sans MT" panose="020B0502020104020203" pitchFamily="34" charset="0"/>
                  </a:rPr>
                  <a:t>设置温度 </a:t>
                </a:r>
                <a14:m>
                  <m:oMath xmlns:m="http://schemas.openxmlformats.org/officeDocument/2006/math">
                    <m:r>
                      <m:rPr>
                        <m:sty m:val="p"/>
                      </m:rPr>
                      <a:rPr kumimoji="1" lang="en-US" altLang="zh-CN" i="1" dirty="0">
                        <a:latin typeface="Cambria Math" panose="02040503050406030204" pitchFamily="18" charset="0"/>
                      </a:rPr>
                      <m:t>T</m:t>
                    </m:r>
                    <m:r>
                      <a:rPr kumimoji="1" lang="en-US" altLang="zh-CN" b="0" i="1" dirty="0" smtClean="0">
                        <a:latin typeface="Cambria Math" panose="02040503050406030204" pitchFamily="18" charset="0"/>
                      </a:rPr>
                      <m:t>=1</m:t>
                    </m:r>
                  </m:oMath>
                </a14:m>
                <a:r>
                  <a:rPr kumimoji="1" lang="zh-CN" altLang="en-US" dirty="0">
                    <a:latin typeface="Gill Sans MT" panose="020B0502020104020203" pitchFamily="34" charset="0"/>
                  </a:rPr>
                  <a:t>，</a:t>
                </a:r>
                <a:r>
                  <a:rPr kumimoji="1" lang="en-US" altLang="zh-CN" dirty="0">
                    <a:latin typeface="Gill Sans MT" panose="020B0502020104020203" pitchFamily="34" charset="0"/>
                  </a:rPr>
                  <a:t>Student</a:t>
                </a:r>
                <a:r>
                  <a:rPr kumimoji="1" lang="zh-CN" altLang="en-US" dirty="0">
                    <a:latin typeface="Gill Sans MT" panose="020B0502020104020203" pitchFamily="34" charset="0"/>
                  </a:rPr>
                  <a:t> </a:t>
                </a:r>
                <a:r>
                  <a:rPr kumimoji="1" lang="en-US" altLang="zh-CN" dirty="0">
                    <a:latin typeface="Gill Sans MT" panose="020B0502020104020203" pitchFamily="34" charset="0"/>
                  </a:rPr>
                  <a:t>Model</a:t>
                </a:r>
                <a:r>
                  <a:rPr kumimoji="1" lang="zh-CN" altLang="en-US" dirty="0">
                    <a:latin typeface="Gill Sans MT" panose="020B0502020104020203" pitchFamily="34" charset="0"/>
                  </a:rPr>
                  <a:t>用于线上推理；</a:t>
                </a:r>
              </a:p>
            </p:txBody>
          </p:sp>
        </mc:Choice>
        <mc:Fallback xmlns="">
          <p:sp>
            <p:nvSpPr>
              <p:cNvPr id="3" name="内容占位符 2">
                <a:extLst>
                  <a:ext uri="{FF2B5EF4-FFF2-40B4-BE49-F238E27FC236}">
                    <a16:creationId xmlns:a16="http://schemas.microsoft.com/office/drawing/2014/main" id="{2B9D747F-2999-8C4A-8D8C-04E3F5E76783}"/>
                  </a:ext>
                </a:extLst>
              </p:cNvPr>
              <p:cNvSpPr>
                <a:spLocks noGrp="1" noRot="1" noChangeAspect="1" noMove="1" noResize="1" noEditPoints="1" noAdjustHandles="1" noChangeArrowheads="1" noChangeShapeType="1" noTextEdit="1"/>
              </p:cNvSpPr>
              <p:nvPr>
                <p:ph sz="half" idx="1"/>
              </p:nvPr>
            </p:nvSpPr>
            <p:spPr>
              <a:xfrm>
                <a:off x="623635" y="1412776"/>
                <a:ext cx="10963473" cy="2016224"/>
              </a:xfrm>
              <a:blipFill>
                <a:blip r:embed="rId2"/>
                <a:stretch>
                  <a:fillRect l="-463" b="-31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B8F5A3F-D658-1E41-8B00-3E8E309EF2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965" y="3512024"/>
            <a:ext cx="8136904" cy="3157336"/>
          </a:xfrm>
          <a:prstGeom prst="rect">
            <a:avLst/>
          </a:prstGeom>
        </p:spPr>
      </p:pic>
    </p:spTree>
    <p:extLst>
      <p:ext uri="{BB962C8B-B14F-4D97-AF65-F5344CB8AC3E}">
        <p14:creationId xmlns:p14="http://schemas.microsoft.com/office/powerpoint/2010/main" val="268747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341C43-CF7D-3C4B-A8A0-50F0CFC25F54}"/>
              </a:ext>
            </a:extLst>
          </p:cNvPr>
          <p:cNvSpPr>
            <a:spLocks noGrp="1"/>
          </p:cNvSpPr>
          <p:nvPr>
            <p:ph type="title"/>
          </p:nvPr>
        </p:nvSpPr>
        <p:spPr/>
        <p:txBody>
          <a:bodyPr/>
          <a:lstStyle/>
          <a:p>
            <a:r>
              <a:rPr lang="en-US" altLang="zh-CN" u="sng" dirty="0"/>
              <a:t>Distilling the Knowledge</a:t>
            </a:r>
            <a:r>
              <a:rPr lang="zh-CN" altLang="en-US" u="sng" dirty="0"/>
              <a:t> </a:t>
            </a:r>
            <a:r>
              <a:rPr lang="en-US" altLang="zh-CN" u="sng" dirty="0"/>
              <a:t>in a Neural Network</a:t>
            </a:r>
            <a:endParaRPr kumimoji="1" lang="zh-CN" altLang="en-US" dirty="0"/>
          </a:p>
        </p:txBody>
      </p:sp>
      <p:sp>
        <p:nvSpPr>
          <p:cNvPr id="3" name="内容占位符 2">
            <a:extLst>
              <a:ext uri="{FF2B5EF4-FFF2-40B4-BE49-F238E27FC236}">
                <a16:creationId xmlns:a16="http://schemas.microsoft.com/office/drawing/2014/main" id="{F220FEF3-E756-7349-8B07-4E6BFAA93D83}"/>
              </a:ext>
            </a:extLst>
          </p:cNvPr>
          <p:cNvSpPr>
            <a:spLocks noGrp="1"/>
          </p:cNvSpPr>
          <p:nvPr>
            <p:ph sz="half" idx="1"/>
          </p:nvPr>
        </p:nvSpPr>
        <p:spPr>
          <a:xfrm>
            <a:off x="623635" y="1412776"/>
            <a:ext cx="10963473" cy="1008112"/>
          </a:xfrm>
        </p:spPr>
        <p:txBody>
          <a:bodyPr/>
          <a:lstStyle/>
          <a:p>
            <a:r>
              <a:rPr lang="zh-CN" altLang="en-US" dirty="0">
                <a:latin typeface="Gill Sans MT" panose="020B0502020104020203" pitchFamily="34" charset="0"/>
              </a:rPr>
              <a:t>训练 </a:t>
            </a:r>
            <a:r>
              <a:rPr lang="en-US" altLang="zh-CN" dirty="0">
                <a:latin typeface="Gill Sans MT" panose="020B0502020104020203" pitchFamily="34" charset="0"/>
              </a:rPr>
              <a:t>Net-T </a:t>
            </a:r>
            <a:r>
              <a:rPr lang="zh-CN" altLang="en-US" dirty="0">
                <a:latin typeface="Gill Sans MT" panose="020B0502020104020203" pitchFamily="34" charset="0"/>
              </a:rPr>
              <a:t>的过程中，高温蒸馏过程的目标函数由</a:t>
            </a:r>
            <a:r>
              <a:rPr lang="en-US" altLang="zh-CN" dirty="0">
                <a:latin typeface="Gill Sans MT" panose="020B0502020104020203" pitchFamily="34" charset="0"/>
              </a:rPr>
              <a:t>distill loss</a:t>
            </a:r>
            <a:r>
              <a:rPr lang="zh-CN" altLang="en-US" dirty="0">
                <a:latin typeface="Gill Sans MT" panose="020B0502020104020203" pitchFamily="34" charset="0"/>
              </a:rPr>
              <a:t>（对应</a:t>
            </a:r>
            <a:r>
              <a:rPr lang="en-US" altLang="zh-CN" dirty="0">
                <a:latin typeface="Gill Sans MT" panose="020B0502020104020203" pitchFamily="34" charset="0"/>
              </a:rPr>
              <a:t>soft target</a:t>
            </a:r>
            <a:r>
              <a:rPr lang="zh-CN" altLang="en-US" dirty="0">
                <a:latin typeface="Gill Sans MT" panose="020B0502020104020203" pitchFamily="34" charset="0"/>
              </a:rPr>
              <a:t>）和</a:t>
            </a:r>
            <a:r>
              <a:rPr lang="en-US" altLang="zh-CN" dirty="0">
                <a:latin typeface="Gill Sans MT" panose="020B0502020104020203" pitchFamily="34" charset="0"/>
              </a:rPr>
              <a:t>student loss</a:t>
            </a:r>
            <a:r>
              <a:rPr lang="zh-CN" altLang="en-US" dirty="0">
                <a:latin typeface="Gill Sans MT" panose="020B0502020104020203" pitchFamily="34" charset="0"/>
              </a:rPr>
              <a:t>（对应</a:t>
            </a:r>
            <a:r>
              <a:rPr lang="en-US" altLang="zh-CN" dirty="0">
                <a:latin typeface="Gill Sans MT" panose="020B0502020104020203" pitchFamily="34" charset="0"/>
              </a:rPr>
              <a:t>hard target</a:t>
            </a:r>
            <a:r>
              <a:rPr lang="zh-CN" altLang="en-US" dirty="0">
                <a:latin typeface="Gill Sans MT" panose="020B0502020104020203" pitchFamily="34" charset="0"/>
              </a:rPr>
              <a:t>）加权得到：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7B42D1B-D251-6349-8797-0167C5F1DE89}"/>
                  </a:ext>
                </a:extLst>
              </p:cNvPr>
              <p:cNvSpPr txBox="1"/>
              <p:nvPr/>
            </p:nvSpPr>
            <p:spPr>
              <a:xfrm>
                <a:off x="4711848" y="2605885"/>
                <a:ext cx="2787045" cy="398955"/>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𝐿</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𝛼</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𝑠𝑜𝑓𝑡</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𝛽</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h𝑎𝑟𝑑</m:t>
                          </m:r>
                        </m:sub>
                      </m:sSub>
                    </m:oMath>
                  </m:oMathPara>
                </a14:m>
                <a:endParaRPr kumimoji="1" lang="zh-CN" altLang="en-US" sz="2400" b="0" i="1" dirty="0" err="1">
                  <a:latin typeface="+mn-lt"/>
                </a:endParaRPr>
              </a:p>
            </p:txBody>
          </p:sp>
        </mc:Choice>
        <mc:Fallback xmlns="">
          <p:sp>
            <p:nvSpPr>
              <p:cNvPr id="6" name="文本框 5">
                <a:extLst>
                  <a:ext uri="{FF2B5EF4-FFF2-40B4-BE49-F238E27FC236}">
                    <a16:creationId xmlns:a16="http://schemas.microsoft.com/office/drawing/2014/main" id="{07B42D1B-D251-6349-8797-0167C5F1DE89}"/>
                  </a:ext>
                </a:extLst>
              </p:cNvPr>
              <p:cNvSpPr txBox="1">
                <a:spLocks noRot="1" noChangeAspect="1" noMove="1" noResize="1" noEditPoints="1" noAdjustHandles="1" noChangeArrowheads="1" noChangeShapeType="1" noTextEdit="1"/>
              </p:cNvSpPr>
              <p:nvPr/>
            </p:nvSpPr>
            <p:spPr>
              <a:xfrm>
                <a:off x="4711848" y="2605885"/>
                <a:ext cx="2787045" cy="398955"/>
              </a:xfrm>
              <a:prstGeom prst="rect">
                <a:avLst/>
              </a:prstGeom>
              <a:blipFill>
                <a:blip r:embed="rId2"/>
                <a:stretch>
                  <a:fillRect l="-1818"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717C978-2168-9C47-B815-235AAB3D70A1}"/>
                  </a:ext>
                </a:extLst>
              </p:cNvPr>
              <p:cNvSpPr txBox="1"/>
              <p:nvPr/>
            </p:nvSpPr>
            <p:spPr>
              <a:xfrm>
                <a:off x="4639392" y="3432856"/>
                <a:ext cx="3198504" cy="108029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𝑠𝑜𝑓𝑡</m:t>
                          </m:r>
                        </m:sub>
                      </m:sSub>
                      <m:r>
                        <a:rPr kumimoji="1" lang="en-US" altLang="zh-CN" sz="2400" b="0" i="1" smtClean="0">
                          <a:latin typeface="Cambria Math" panose="02040503050406030204" pitchFamily="18" charset="0"/>
                          <a:ea typeface="Cambria Math" panose="02040503050406030204" pitchFamily="18" charset="0"/>
                        </a:rPr>
                        <m:t>=−</m:t>
                      </m:r>
                      <m:nary>
                        <m:naryPr>
                          <m:chr m:val="∑"/>
                          <m:ctrlPr>
                            <a:rPr kumimoji="1" lang="en-US" altLang="zh-CN" sz="2400" b="0" i="1" smtClean="0">
                              <a:latin typeface="Cambria Math" panose="02040503050406030204" pitchFamily="18" charset="0"/>
                              <a:ea typeface="Cambria Math" panose="02040503050406030204" pitchFamily="18" charset="0"/>
                            </a:rPr>
                          </m:ctrlPr>
                        </m:naryPr>
                        <m:sub>
                          <m:r>
                            <m:rPr>
                              <m:brk m:alnAt="23"/>
                            </m:rP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𝑁</m:t>
                          </m:r>
                        </m:sup>
                        <m:e>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𝑝</m:t>
                              </m:r>
                            </m:e>
                            <m:sub>
                              <m: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𝑇</m:t>
                              </m:r>
                            </m:sup>
                          </m:sSubSup>
                          <m:r>
                            <m:rPr>
                              <m:sty m:val="p"/>
                            </m:rPr>
                            <a:rPr kumimoji="1" lang="en-US" altLang="zh-CN" sz="2400" b="0" i="0" smtClean="0">
                              <a:latin typeface="Cambria Math" panose="02040503050406030204" pitchFamily="18" charset="0"/>
                              <a:ea typeface="Cambria Math" panose="02040503050406030204" pitchFamily="18" charset="0"/>
                            </a:rPr>
                            <m:t>log</m:t>
                          </m:r>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𝑞</m:t>
                              </m:r>
                            </m:e>
                            <m:sub>
                              <m: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𝑇</m:t>
                              </m:r>
                            </m:sup>
                          </m:sSubSup>
                          <m:r>
                            <a:rPr kumimoji="1" lang="en-US" altLang="zh-CN" sz="2400" b="0" i="1" smtClean="0">
                              <a:latin typeface="Cambria Math" panose="02040503050406030204" pitchFamily="18" charset="0"/>
                              <a:ea typeface="Cambria Math" panose="02040503050406030204" pitchFamily="18" charset="0"/>
                            </a:rPr>
                            <m:t>)</m:t>
                          </m:r>
                        </m:e>
                      </m:nary>
                    </m:oMath>
                  </m:oMathPara>
                </a14:m>
                <a:endParaRPr kumimoji="1" lang="zh-CN" altLang="en-US" sz="2400" b="0" i="1" dirty="0" err="1">
                  <a:latin typeface="+mn-lt"/>
                </a:endParaRPr>
              </a:p>
            </p:txBody>
          </p:sp>
        </mc:Choice>
        <mc:Fallback xmlns="">
          <p:sp>
            <p:nvSpPr>
              <p:cNvPr id="7" name="文本框 6">
                <a:extLst>
                  <a:ext uri="{FF2B5EF4-FFF2-40B4-BE49-F238E27FC236}">
                    <a16:creationId xmlns:a16="http://schemas.microsoft.com/office/drawing/2014/main" id="{E717C978-2168-9C47-B815-235AAB3D70A1}"/>
                  </a:ext>
                </a:extLst>
              </p:cNvPr>
              <p:cNvSpPr txBox="1">
                <a:spLocks noRot="1" noChangeAspect="1" noMove="1" noResize="1" noEditPoints="1" noAdjustHandles="1" noChangeArrowheads="1" noChangeShapeType="1" noTextEdit="1"/>
              </p:cNvSpPr>
              <p:nvPr/>
            </p:nvSpPr>
            <p:spPr>
              <a:xfrm>
                <a:off x="4639392" y="3432856"/>
                <a:ext cx="3198504" cy="1080296"/>
              </a:xfrm>
              <a:prstGeom prst="rect">
                <a:avLst/>
              </a:prstGeom>
              <a:blipFill>
                <a:blip r:embed="rId3"/>
                <a:stretch>
                  <a:fillRect l="-1186" t="-109302" r="-2767" b="-165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A1A7FB5-B342-C841-921B-D42F526D0735}"/>
                  </a:ext>
                </a:extLst>
              </p:cNvPr>
              <p:cNvSpPr txBox="1"/>
              <p:nvPr/>
            </p:nvSpPr>
            <p:spPr>
              <a:xfrm>
                <a:off x="4570511" y="4941168"/>
                <a:ext cx="3117135" cy="108029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𝐿</m:t>
                          </m:r>
                        </m:e>
                        <m:sub>
                          <m:r>
                            <a:rPr kumimoji="1" lang="en-US" altLang="zh-CN" sz="2400" b="0" i="1" smtClean="0">
                              <a:latin typeface="Cambria Math" panose="02040503050406030204" pitchFamily="18" charset="0"/>
                              <a:ea typeface="Cambria Math" panose="02040503050406030204" pitchFamily="18" charset="0"/>
                            </a:rPr>
                            <m:t>h𝑎𝑟𝑑</m:t>
                          </m:r>
                        </m:sub>
                      </m:sSub>
                      <m:r>
                        <a:rPr kumimoji="1" lang="en-US" altLang="zh-CN" sz="2400" b="0" i="1" smtClean="0">
                          <a:latin typeface="Cambria Math" panose="02040503050406030204" pitchFamily="18" charset="0"/>
                          <a:ea typeface="Cambria Math" panose="02040503050406030204" pitchFamily="18" charset="0"/>
                        </a:rPr>
                        <m:t>=−</m:t>
                      </m:r>
                      <m:nary>
                        <m:naryPr>
                          <m:chr m:val="∑"/>
                          <m:ctrlPr>
                            <a:rPr kumimoji="1" lang="en-US" altLang="zh-CN" sz="2400" b="0" i="1" smtClean="0">
                              <a:latin typeface="Cambria Math" panose="02040503050406030204" pitchFamily="18" charset="0"/>
                              <a:ea typeface="Cambria Math" panose="02040503050406030204" pitchFamily="18" charset="0"/>
                            </a:rPr>
                          </m:ctrlPr>
                        </m:naryPr>
                        <m:sub>
                          <m:r>
                            <m:rPr>
                              <m:brk m:alnAt="23"/>
                            </m:rPr>
                            <a:rPr kumimoji="1" lang="en-US" altLang="zh-CN" sz="2400" b="0" i="1" smtClean="0">
                              <a:latin typeface="Cambria Math" panose="02040503050406030204" pitchFamily="18" charset="0"/>
                              <a:ea typeface="Cambria Math" panose="02040503050406030204" pitchFamily="18" charset="0"/>
                            </a:rPr>
                            <m:t>𝑗</m:t>
                          </m:r>
                        </m:sub>
                        <m:sup>
                          <m:r>
                            <a:rPr kumimoji="1" lang="en-US" altLang="zh-CN" sz="2400" b="0" i="1" smtClean="0">
                              <a:latin typeface="Cambria Math" panose="02040503050406030204" pitchFamily="18" charset="0"/>
                              <a:ea typeface="Cambria Math" panose="02040503050406030204" pitchFamily="18" charset="0"/>
                            </a:rPr>
                            <m:t>𝑁</m:t>
                          </m:r>
                        </m:sup>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𝑐</m:t>
                              </m:r>
                            </m:e>
                            <m:sub>
                              <m:r>
                                <a:rPr kumimoji="1" lang="en-US" altLang="zh-CN" sz="2400" b="0" i="1" smtClean="0">
                                  <a:latin typeface="Cambria Math" panose="02040503050406030204" pitchFamily="18" charset="0"/>
                                  <a:ea typeface="Cambria Math" panose="02040503050406030204" pitchFamily="18" charset="0"/>
                                </a:rPr>
                                <m:t>𝑗</m:t>
                              </m:r>
                            </m:sub>
                          </m:sSub>
                          <m:r>
                            <m:rPr>
                              <m:sty m:val="p"/>
                            </m:rPr>
                            <a:rPr kumimoji="1" lang="en-US" altLang="zh-CN" sz="2400" b="0" i="0" smtClean="0">
                              <a:latin typeface="Cambria Math" panose="02040503050406030204" pitchFamily="18" charset="0"/>
                              <a:ea typeface="Cambria Math" panose="02040503050406030204" pitchFamily="18" charset="0"/>
                            </a:rPr>
                            <m:t>log</m:t>
                          </m:r>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𝑞</m:t>
                              </m:r>
                            </m:e>
                            <m:sub>
                              <m:r>
                                <a:rPr kumimoji="1" lang="en-US" altLang="zh-CN" sz="2400" b="0" i="1" smtClean="0">
                                  <a:latin typeface="Cambria Math" panose="02040503050406030204" pitchFamily="18" charset="0"/>
                                  <a:ea typeface="Cambria Math" panose="02040503050406030204" pitchFamily="18" charset="0"/>
                                </a:rPr>
                                <m:t>𝑗</m:t>
                              </m:r>
                            </m:sub>
                          </m:sSub>
                          <m:r>
                            <a:rPr kumimoji="1" lang="en-US" altLang="zh-CN" sz="2400" b="0" i="1" smtClean="0">
                              <a:latin typeface="Cambria Math" panose="02040503050406030204" pitchFamily="18" charset="0"/>
                              <a:ea typeface="Cambria Math" panose="02040503050406030204" pitchFamily="18" charset="0"/>
                            </a:rPr>
                            <m:t>)</m:t>
                          </m:r>
                        </m:e>
                      </m:nary>
                    </m:oMath>
                  </m:oMathPara>
                </a14:m>
                <a:endParaRPr kumimoji="1" lang="zh-CN" altLang="en-US" sz="2400" b="0" i="1" dirty="0" err="1">
                  <a:latin typeface="+mn-lt"/>
                </a:endParaRPr>
              </a:p>
            </p:txBody>
          </p:sp>
        </mc:Choice>
        <mc:Fallback xmlns="">
          <p:sp>
            <p:nvSpPr>
              <p:cNvPr id="8" name="文本框 7">
                <a:extLst>
                  <a:ext uri="{FF2B5EF4-FFF2-40B4-BE49-F238E27FC236}">
                    <a16:creationId xmlns:a16="http://schemas.microsoft.com/office/drawing/2014/main" id="{9A1A7FB5-B342-C841-921B-D42F526D0735}"/>
                  </a:ext>
                </a:extLst>
              </p:cNvPr>
              <p:cNvSpPr txBox="1">
                <a:spLocks noRot="1" noChangeAspect="1" noMove="1" noResize="1" noEditPoints="1" noAdjustHandles="1" noChangeArrowheads="1" noChangeShapeType="1" noTextEdit="1"/>
              </p:cNvSpPr>
              <p:nvPr/>
            </p:nvSpPr>
            <p:spPr>
              <a:xfrm>
                <a:off x="4570511" y="4941168"/>
                <a:ext cx="3117135" cy="1080296"/>
              </a:xfrm>
              <a:prstGeom prst="rect">
                <a:avLst/>
              </a:prstGeom>
              <a:blipFill>
                <a:blip r:embed="rId4"/>
                <a:stretch>
                  <a:fillRect l="-2041" t="-110465" r="-2857" b="-1651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9493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ea typeface="Microsoft YaHei" panose="020B0503020204020204" pitchFamily="34" charset="-122"/>
              </a:rPr>
              <a:t>Knowledge Distillation: A Survey</a:t>
            </a:r>
          </a:p>
          <a:p>
            <a:pPr>
              <a:buFont typeface="+mj-lt"/>
              <a:buAutoNum type="arabicPeriod"/>
            </a:pPr>
            <a:r>
              <a:rPr lang="en-US" altLang="zh-CN" sz="1200" dirty="0">
                <a:latin typeface="Gill Sans MT" panose="020B0502020104020203" pitchFamily="34" charset="0"/>
                <a:ea typeface="Microsoft YaHei" panose="020B0503020204020204" pitchFamily="34" charset="-122"/>
              </a:rPr>
              <a:t>Distilling the Knowledge in a Neural Network</a:t>
            </a:r>
          </a:p>
          <a:p>
            <a:pPr>
              <a:buFont typeface="+mj-lt"/>
              <a:buAutoNum type="arabicPeriod"/>
            </a:pPr>
            <a:r>
              <a:rPr lang="en-US" altLang="zh-CN" sz="1200" dirty="0">
                <a:latin typeface="Gill Sans MT" panose="020B0502020104020203" pitchFamily="34" charset="0"/>
                <a:ea typeface="Microsoft YaHei" panose="020B0503020204020204" pitchFamily="34" charset="-122"/>
              </a:rPr>
              <a:t>Circumventing outlier of </a:t>
            </a:r>
            <a:r>
              <a:rPr lang="en-US" altLang="zh-CN" sz="1200" dirty="0" err="1">
                <a:latin typeface="Gill Sans MT" panose="020B0502020104020203" pitchFamily="34" charset="0"/>
                <a:ea typeface="Microsoft YaHei" panose="020B0503020204020204" pitchFamily="34" charset="-122"/>
              </a:rPr>
              <a:t>autoaugment</a:t>
            </a:r>
            <a:r>
              <a:rPr lang="en-US" altLang="zh-CN" sz="1200" dirty="0">
                <a:latin typeface="Gill Sans MT" panose="020B0502020104020203" pitchFamily="34" charset="0"/>
                <a:ea typeface="Microsoft YaHei" panose="020B0503020204020204" pitchFamily="34" charset="-122"/>
              </a:rPr>
              <a:t> with knowledge distillation</a:t>
            </a:r>
          </a:p>
          <a:p>
            <a:pPr>
              <a:buFont typeface="+mj-lt"/>
              <a:buAutoNum type="arabicPeriod"/>
            </a:pPr>
            <a:r>
              <a:rPr lang="zh-CN" altLang="en-US" sz="1200" dirty="0">
                <a:latin typeface="Gill Sans MT" panose="020B0502020104020203" pitchFamily="34" charset="0"/>
                <a:ea typeface="Microsoft YaHei" panose="020B0503020204020204" pitchFamily="34" charset="-122"/>
              </a:rPr>
              <a:t>模型压缩（上）</a:t>
            </a:r>
            <a:r>
              <a:rPr lang="en-US" altLang="zh-CN" sz="1200" dirty="0">
                <a:latin typeface="Gill Sans MT" panose="020B0502020104020203" pitchFamily="34" charset="0"/>
                <a:ea typeface="Microsoft YaHei" panose="020B0503020204020204" pitchFamily="34" charset="-122"/>
              </a:rPr>
              <a:t>—— </a:t>
            </a:r>
            <a:r>
              <a:rPr lang="zh-CN" altLang="en-US" sz="1200" dirty="0">
                <a:latin typeface="Gill Sans MT" panose="020B0502020104020203" pitchFamily="34" charset="0"/>
                <a:ea typeface="Microsoft YaHei" panose="020B0503020204020204" pitchFamily="34" charset="-122"/>
              </a:rPr>
              <a:t>知识蒸馏</a:t>
            </a:r>
            <a:r>
              <a:rPr lang="en-US" altLang="zh-CN" sz="1200" dirty="0">
                <a:latin typeface="Gill Sans MT" panose="020B0502020104020203" pitchFamily="34" charset="0"/>
                <a:ea typeface="Microsoft YaHei" panose="020B0503020204020204" pitchFamily="34" charset="-122"/>
              </a:rPr>
              <a:t>(Distilling Knowledge)</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https://www.jianshu.com/p/a6d87b338bcf</a:t>
            </a: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r>
              <a:rPr lang="en-US" altLang="zh-CN" sz="1200" dirty="0">
                <a:latin typeface="Gill Sans MT" panose="020B0502020104020203" pitchFamily="34" charset="0"/>
                <a:ea typeface="Microsoft YaHei" panose="020B0503020204020204" pitchFamily="34" charset="-122"/>
              </a:rPr>
              <a:t>DeiT</a:t>
            </a:r>
            <a:r>
              <a:rPr lang="zh-CN" altLang="en-US" sz="1200" dirty="0">
                <a:latin typeface="Gill Sans MT" panose="020B0502020104020203" pitchFamily="34" charset="0"/>
                <a:ea typeface="Microsoft YaHei" panose="020B0503020204020204" pitchFamily="34" charset="-122"/>
              </a:rPr>
              <a:t>：注意力也能蒸馏 </a:t>
            </a:r>
            <a:r>
              <a:rPr lang="en-US" altLang="zh-CN" sz="1200" dirty="0">
                <a:latin typeface="Gill Sans MT" panose="020B0502020104020203" pitchFamily="34" charset="0"/>
                <a:ea typeface="Microsoft YaHei" panose="020B0503020204020204" pitchFamily="34" charset="-122"/>
                <a:hlinkClick r:id="rId3"/>
              </a:rPr>
              <a:t>https://www.cnblogs.com/ZOMI/p/16496326.html</a:t>
            </a: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endParaRPr lang="en-US" altLang="zh-CN" sz="1200" dirty="0">
              <a:latin typeface="Gill Sans MT" panose="020B0502020104020203" pitchFamily="34" charset="0"/>
              <a:ea typeface="Microsoft YaHei" panose="020B0503020204020204" pitchFamily="34" charset="-122"/>
            </a:endParaRPr>
          </a:p>
          <a:p>
            <a:pPr>
              <a:buFont typeface="+mj-lt"/>
              <a:buAutoNum type="arabicPeriod"/>
            </a:pPr>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3456384"/>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知识蒸馏背景</a:t>
            </a:r>
          </a:p>
        </p:txBody>
      </p:sp>
      <p:sp>
        <p:nvSpPr>
          <p:cNvPr id="2" name="矩形 1">
            <a:extLst>
              <a:ext uri="{FF2B5EF4-FFF2-40B4-BE49-F238E27FC236}">
                <a16:creationId xmlns:a16="http://schemas.microsoft.com/office/drawing/2014/main" id="{764A4A6E-6B41-BB4D-A45B-F22A86AEEABC}"/>
              </a:ext>
            </a:extLst>
          </p:cNvPr>
          <p:cNvSpPr/>
          <p:nvPr/>
        </p:nvSpPr>
        <p:spPr>
          <a:xfrm>
            <a:off x="623635" y="4005064"/>
            <a:ext cx="10731328" cy="1705403"/>
          </a:xfrm>
          <a:prstGeom prst="rect">
            <a:avLst/>
          </a:prstGeom>
        </p:spPr>
        <p:txBody>
          <a:bodyPr wrap="square">
            <a:spAutoFit/>
          </a:bodyPr>
          <a:lstStyle/>
          <a:p>
            <a:pPr marL="285750" indent="-285750">
              <a:lnSpc>
                <a:spcPct val="150000"/>
              </a:lnSpc>
              <a:buClr>
                <a:srgbClr val="4E9AEE"/>
              </a:buClr>
              <a:buFont typeface="Arial" panose="020B0604020202020204" pitchFamily="34" charset="0"/>
              <a:buChar char="•"/>
            </a:pPr>
            <a:r>
              <a:rPr lang="en-US" altLang="zh-CN" dirty="0">
                <a:solidFill>
                  <a:srgbClr val="374154"/>
                </a:solidFill>
                <a:latin typeface="Microsoft YaHei" panose="020B0503020204020204" pitchFamily="34" charset="-122"/>
                <a:ea typeface="Microsoft YaHei" panose="020B0503020204020204" pitchFamily="34" charset="-122"/>
              </a:rPr>
              <a:t>Knowledge Distillation</a:t>
            </a:r>
            <a:r>
              <a:rPr lang="zh-CN" altLang="en-US" dirty="0">
                <a:solidFill>
                  <a:srgbClr val="374154"/>
                </a:solidFill>
                <a:latin typeface="Microsoft YaHei" panose="020B0503020204020204" pitchFamily="34" charset="-122"/>
                <a:ea typeface="Microsoft YaHei" panose="020B0503020204020204" pitchFamily="34" charset="-122"/>
              </a:rPr>
              <a:t>（</a:t>
            </a:r>
            <a:r>
              <a:rPr lang="en-US" altLang="zh-CN" dirty="0">
                <a:solidFill>
                  <a:srgbClr val="374154"/>
                </a:solidFill>
                <a:latin typeface="Microsoft YaHei" panose="020B0503020204020204" pitchFamily="34" charset="-122"/>
                <a:ea typeface="Microsoft YaHei" panose="020B0503020204020204" pitchFamily="34" charset="-122"/>
              </a:rPr>
              <a:t>KD</a:t>
            </a:r>
            <a:r>
              <a:rPr lang="zh-CN" altLang="en-US" dirty="0">
                <a:solidFill>
                  <a:srgbClr val="374154"/>
                </a:solidFill>
                <a:latin typeface="Microsoft YaHei" panose="020B0503020204020204" pitchFamily="34" charset="-122"/>
                <a:ea typeface="Microsoft YaHei" panose="020B0503020204020204" pitchFamily="34" charset="-122"/>
              </a:rPr>
              <a:t>）最初是 </a:t>
            </a:r>
            <a:r>
              <a:rPr lang="en-US" altLang="zh-CN" dirty="0">
                <a:solidFill>
                  <a:srgbClr val="374154"/>
                </a:solidFill>
                <a:latin typeface="Microsoft YaHei" panose="020B0503020204020204" pitchFamily="34" charset="-122"/>
                <a:ea typeface="Microsoft YaHei" panose="020B0503020204020204" pitchFamily="34" charset="-122"/>
              </a:rPr>
              <a:t>Hinton </a:t>
            </a:r>
            <a:r>
              <a:rPr lang="zh-CN" altLang="en-US" dirty="0">
                <a:solidFill>
                  <a:srgbClr val="374154"/>
                </a:solidFill>
                <a:latin typeface="Microsoft YaHei" panose="020B0503020204020204" pitchFamily="34" charset="-122"/>
                <a:ea typeface="Microsoft YaHei" panose="020B0503020204020204" pitchFamily="34" charset="-122"/>
              </a:rPr>
              <a:t>在 “</a:t>
            </a:r>
            <a:r>
              <a:rPr lang="en-US" altLang="zh-CN" dirty="0">
                <a:solidFill>
                  <a:srgbClr val="374154"/>
                </a:solidFill>
                <a:latin typeface="Microsoft YaHei" panose="020B0503020204020204" pitchFamily="34" charset="-122"/>
                <a:ea typeface="Microsoft YaHei" panose="020B0503020204020204" pitchFamily="34" charset="-122"/>
              </a:rPr>
              <a:t>Distilling the Knowledge in a Neural Network”</a:t>
            </a:r>
            <a:r>
              <a:rPr lang="zh-CN" altLang="en-US" dirty="0">
                <a:solidFill>
                  <a:srgbClr val="374154"/>
                </a:solidFill>
                <a:latin typeface="Microsoft YaHei" panose="020B0503020204020204" pitchFamily="34" charset="-122"/>
                <a:ea typeface="Microsoft YaHei" panose="020B0503020204020204" pitchFamily="34" charset="-122"/>
              </a:rPr>
              <a:t>提出，与 </a:t>
            </a:r>
            <a:r>
              <a:rPr lang="en-US" altLang="zh-CN" dirty="0">
                <a:solidFill>
                  <a:srgbClr val="374154"/>
                </a:solidFill>
                <a:latin typeface="Microsoft YaHei" panose="020B0503020204020204" pitchFamily="34" charset="-122"/>
                <a:ea typeface="Microsoft YaHei" panose="020B0503020204020204" pitchFamily="34" charset="-122"/>
              </a:rPr>
              <a:t>Label smoothing </a:t>
            </a:r>
            <a:r>
              <a:rPr lang="zh-CN" altLang="en-US" dirty="0">
                <a:solidFill>
                  <a:srgbClr val="374154"/>
                </a:solidFill>
                <a:latin typeface="Microsoft YaHei" panose="020B0503020204020204" pitchFamily="34" charset="-122"/>
                <a:ea typeface="Microsoft YaHei" panose="020B0503020204020204" pitchFamily="34" charset="-122"/>
              </a:rPr>
              <a:t>动机类似，但是 </a:t>
            </a: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生成 </a:t>
            </a:r>
            <a:r>
              <a:rPr lang="en-US" altLang="zh-CN" dirty="0">
                <a:solidFill>
                  <a:srgbClr val="374154"/>
                </a:solidFill>
                <a:latin typeface="Microsoft YaHei" panose="020B0503020204020204" pitchFamily="34" charset="-122"/>
                <a:ea typeface="Microsoft YaHei" panose="020B0503020204020204" pitchFamily="34" charset="-122"/>
              </a:rPr>
              <a:t>soft label </a:t>
            </a:r>
            <a:r>
              <a:rPr lang="zh-CN" altLang="en-US" dirty="0">
                <a:solidFill>
                  <a:srgbClr val="374154"/>
                </a:solidFill>
                <a:latin typeface="Microsoft YaHei" panose="020B0503020204020204" pitchFamily="34" charset="-122"/>
                <a:ea typeface="Microsoft YaHei" panose="020B0503020204020204" pitchFamily="34" charset="-122"/>
              </a:rPr>
              <a:t>方式通过教师网络得到。</a:t>
            </a:r>
          </a:p>
          <a:p>
            <a:pPr marL="285750" indent="-285750">
              <a:lnSpc>
                <a:spcPct val="150000"/>
              </a:lnSpc>
              <a:buClr>
                <a:srgbClr val="4E9AEE"/>
              </a:buClr>
              <a:buFont typeface="Arial" panose="020B0604020202020204" pitchFamily="34" charset="0"/>
              <a:buChar char="•"/>
            </a:pP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可以视为将教师网络学到的知识压缩到学生网络中，另外一些工作 “</a:t>
            </a:r>
            <a:r>
              <a:rPr lang="en-US" altLang="zh-CN" dirty="0">
                <a:solidFill>
                  <a:srgbClr val="374154"/>
                </a:solidFill>
                <a:latin typeface="Microsoft YaHei" panose="020B0503020204020204" pitchFamily="34" charset="-122"/>
                <a:ea typeface="Microsoft YaHei" panose="020B0503020204020204" pitchFamily="34" charset="-122"/>
              </a:rPr>
              <a:t>Circumventing outlier of auto augment with knowledge distillation”</a:t>
            </a:r>
            <a:r>
              <a:rPr lang="zh-CN" altLang="en-US" dirty="0">
                <a:solidFill>
                  <a:srgbClr val="374154"/>
                </a:solidFill>
                <a:latin typeface="Microsoft YaHei" panose="020B0503020204020204" pitchFamily="34" charset="-122"/>
                <a:ea typeface="Microsoft YaHei" panose="020B0503020204020204" pitchFamily="34" charset="-122"/>
              </a:rPr>
              <a:t>则将 </a:t>
            </a:r>
            <a:r>
              <a:rPr lang="en-US" altLang="zh-CN" dirty="0">
                <a:solidFill>
                  <a:srgbClr val="374154"/>
                </a:solidFill>
                <a:latin typeface="Microsoft YaHei" panose="020B0503020204020204" pitchFamily="34" charset="-122"/>
                <a:ea typeface="Microsoft YaHei" panose="020B0503020204020204" pitchFamily="34" charset="-122"/>
              </a:rPr>
              <a:t>KD </a:t>
            </a:r>
            <a:r>
              <a:rPr lang="zh-CN" altLang="en-US" dirty="0">
                <a:solidFill>
                  <a:srgbClr val="374154"/>
                </a:solidFill>
                <a:latin typeface="Microsoft YaHei" panose="020B0503020204020204" pitchFamily="34" charset="-122"/>
                <a:ea typeface="Microsoft YaHei" panose="020B0503020204020204" pitchFamily="34" charset="-122"/>
              </a:rPr>
              <a:t>视为数据增强方法的一种。</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zh-CN" altLang="en-US" dirty="0"/>
              <a:t>知识蒸馏主要思想</a:t>
            </a:r>
            <a:endParaRPr kumimoji="1" lang="zh-CN" altLang="en-US" dirty="0"/>
          </a:p>
        </p:txBody>
      </p:sp>
      <p:sp>
        <p:nvSpPr>
          <p:cNvPr id="4" name="内容占位符 3">
            <a:extLst>
              <a:ext uri="{FF2B5EF4-FFF2-40B4-BE49-F238E27FC236}">
                <a16:creationId xmlns:a16="http://schemas.microsoft.com/office/drawing/2014/main" id="{B4152032-EFC5-864A-B921-9D1D37595B6F}"/>
              </a:ext>
            </a:extLst>
          </p:cNvPr>
          <p:cNvSpPr>
            <a:spLocks noGrp="1"/>
          </p:cNvSpPr>
          <p:nvPr>
            <p:ph sz="half" idx="1"/>
          </p:nvPr>
        </p:nvSpPr>
        <p:spPr/>
        <p:txBody>
          <a:bodyPr/>
          <a:lstStyle/>
          <a:p>
            <a:r>
              <a:rPr lang="en-US" altLang="zh-CN" dirty="0"/>
              <a:t>Student</a:t>
            </a:r>
            <a:r>
              <a:rPr lang="zh-CN" altLang="en-US" dirty="0"/>
              <a:t> </a:t>
            </a:r>
            <a:r>
              <a:rPr lang="en-US" altLang="zh-CN" dirty="0"/>
              <a:t>Model</a:t>
            </a:r>
            <a:r>
              <a:rPr lang="zh-CN" altLang="en-US" dirty="0"/>
              <a:t> 学生模型模仿 </a:t>
            </a:r>
            <a:r>
              <a:rPr lang="en-US" altLang="zh-CN" dirty="0"/>
              <a:t>Teacher</a:t>
            </a:r>
            <a:r>
              <a:rPr lang="zh-CN" altLang="en-US" dirty="0"/>
              <a:t> </a:t>
            </a:r>
            <a:r>
              <a:rPr lang="en-US" altLang="zh-CN" dirty="0"/>
              <a:t>Model</a:t>
            </a:r>
            <a:r>
              <a:rPr lang="zh-CN" altLang="en-US" dirty="0"/>
              <a:t> 教师模型，二者相互竞争，直到学生模型可以与教师模型持平甚至卓越的表现：</a:t>
            </a:r>
          </a:p>
        </p:txBody>
      </p:sp>
      <p:pic>
        <p:nvPicPr>
          <p:cNvPr id="3" name="图片 2">
            <a:extLst>
              <a:ext uri="{FF2B5EF4-FFF2-40B4-BE49-F238E27FC236}">
                <a16:creationId xmlns:a16="http://schemas.microsoft.com/office/drawing/2014/main" id="{7F3E897E-6365-3E44-8121-F1917C891B3B}"/>
              </a:ext>
            </a:extLst>
          </p:cNvPr>
          <p:cNvPicPr>
            <a:picLocks noChangeAspect="1"/>
          </p:cNvPicPr>
          <p:nvPr/>
        </p:nvPicPr>
        <p:blipFill>
          <a:blip r:embed="rId2"/>
          <a:stretch>
            <a:fillRect/>
          </a:stretch>
        </p:blipFill>
        <p:spPr>
          <a:xfrm>
            <a:off x="1769146" y="2601326"/>
            <a:ext cx="8658469" cy="3598842"/>
          </a:xfrm>
          <a:prstGeom prst="rect">
            <a:avLst/>
          </a:prstGeom>
        </p:spPr>
      </p:pic>
    </p:spTree>
    <p:extLst>
      <p:ext uri="{BB962C8B-B14F-4D97-AF65-F5344CB8AC3E}">
        <p14:creationId xmlns:p14="http://schemas.microsoft.com/office/powerpoint/2010/main" val="73957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2D7482-C80D-7245-B3A5-D3849DD5E180}"/>
              </a:ext>
            </a:extLst>
          </p:cNvPr>
          <p:cNvSpPr>
            <a:spLocks noGrp="1"/>
          </p:cNvSpPr>
          <p:nvPr>
            <p:ph type="title"/>
          </p:nvPr>
        </p:nvSpPr>
        <p:spPr/>
        <p:txBody>
          <a:bodyPr/>
          <a:lstStyle/>
          <a:p>
            <a:r>
              <a:rPr lang="zh-CN" altLang="en-US" dirty="0"/>
              <a:t>知识蒸馏组成</a:t>
            </a:r>
            <a:endParaRPr kumimoji="1" lang="zh-CN" altLang="en-US" dirty="0"/>
          </a:p>
        </p:txBody>
      </p:sp>
      <p:sp>
        <p:nvSpPr>
          <p:cNvPr id="4" name="内容占位符 3">
            <a:extLst>
              <a:ext uri="{FF2B5EF4-FFF2-40B4-BE49-F238E27FC236}">
                <a16:creationId xmlns:a16="http://schemas.microsoft.com/office/drawing/2014/main" id="{B4152032-EFC5-864A-B921-9D1D37595B6F}"/>
              </a:ext>
            </a:extLst>
          </p:cNvPr>
          <p:cNvSpPr>
            <a:spLocks noGrp="1"/>
          </p:cNvSpPr>
          <p:nvPr>
            <p:ph sz="half" idx="1"/>
          </p:nvPr>
        </p:nvSpPr>
        <p:spPr/>
        <p:txBody>
          <a:bodyPr/>
          <a:lstStyle/>
          <a:p>
            <a:r>
              <a:rPr lang="zh-CN" altLang="en-US" dirty="0"/>
              <a:t>知识蒸馏的算法，主要由：</a:t>
            </a:r>
            <a:r>
              <a:rPr lang="en-US" altLang="zh-CN" dirty="0"/>
              <a:t>1</a:t>
            </a:r>
            <a:r>
              <a:rPr lang="zh-CN" altLang="en-US" dirty="0"/>
              <a:t>）知识 </a:t>
            </a:r>
            <a:r>
              <a:rPr lang="en-US" altLang="zh-CN" dirty="0"/>
              <a:t>Knowledge</a:t>
            </a:r>
            <a:r>
              <a:rPr lang="zh-CN" altLang="en-US" dirty="0"/>
              <a:t>、</a:t>
            </a:r>
            <a:r>
              <a:rPr lang="en-US" altLang="zh-CN" dirty="0"/>
              <a:t>2</a:t>
            </a:r>
            <a:r>
              <a:rPr lang="zh-CN" altLang="en-US" dirty="0"/>
              <a:t>）蒸馏算法 </a:t>
            </a:r>
            <a:r>
              <a:rPr lang="en-US" altLang="zh-CN" dirty="0">
                <a:latin typeface="Microsoft YaHei" panose="020B0503020204020204" pitchFamily="34" charset="-122"/>
                <a:ea typeface="Microsoft YaHei" panose="020B0503020204020204" pitchFamily="34" charset="-122"/>
              </a:rPr>
              <a:t>Distillate</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zh-CN" altLang="en-US" dirty="0"/>
              <a:t>师生架构三个关键部分组成：</a:t>
            </a:r>
          </a:p>
        </p:txBody>
      </p:sp>
      <p:pic>
        <p:nvPicPr>
          <p:cNvPr id="5" name="图片 4">
            <a:extLst>
              <a:ext uri="{FF2B5EF4-FFF2-40B4-BE49-F238E27FC236}">
                <a16:creationId xmlns:a16="http://schemas.microsoft.com/office/drawing/2014/main" id="{2FFE10CF-AEE5-8447-8CFB-9EC0B7E1E445}"/>
              </a:ext>
            </a:extLst>
          </p:cNvPr>
          <p:cNvPicPr>
            <a:picLocks noChangeAspect="1"/>
          </p:cNvPicPr>
          <p:nvPr/>
        </p:nvPicPr>
        <p:blipFill>
          <a:blip r:embed="rId2"/>
          <a:stretch>
            <a:fillRect/>
          </a:stretch>
        </p:blipFill>
        <p:spPr>
          <a:xfrm>
            <a:off x="1769146" y="2601326"/>
            <a:ext cx="8658469" cy="3598842"/>
          </a:xfrm>
          <a:prstGeom prst="rect">
            <a:avLst/>
          </a:prstGeom>
        </p:spPr>
      </p:pic>
    </p:spTree>
    <p:extLst>
      <p:ext uri="{BB962C8B-B14F-4D97-AF65-F5344CB8AC3E}">
        <p14:creationId xmlns:p14="http://schemas.microsoft.com/office/powerpoint/2010/main" val="282962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4896544"/>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蒸馏知识的</a:t>
            </a:r>
            <a:endParaRPr lang="en-US" altLang="zh-CN" sz="9600" b="1" dirty="0">
              <a:solidFill>
                <a:srgbClr val="C00000"/>
              </a:solidFill>
              <a:latin typeface="Gill Sans MT" panose="020B0502020104020203" pitchFamily="34" charset="0"/>
            </a:endParaRPr>
          </a:p>
          <a:p>
            <a:pPr marL="0" indent="0" algn="ctr">
              <a:lnSpc>
                <a:spcPct val="100000"/>
              </a:lnSpc>
              <a:buNone/>
            </a:pPr>
            <a:r>
              <a:rPr lang="zh-CN" altLang="en-US" sz="9600" b="1" dirty="0">
                <a:solidFill>
                  <a:srgbClr val="C00000"/>
                </a:solidFill>
                <a:latin typeface="Gill Sans MT" panose="020B0502020104020203" pitchFamily="34" charset="0"/>
              </a:rPr>
              <a:t>方式</a:t>
            </a:r>
            <a:endParaRPr lang="en-US" altLang="zh-CN" sz="9600" b="1" dirty="0">
              <a:solidFill>
                <a:srgbClr val="C00000"/>
              </a:solidFill>
              <a:latin typeface="Gill Sans MT" panose="020B0502020104020203" pitchFamily="34" charset="0"/>
            </a:endParaRPr>
          </a:p>
        </p:txBody>
      </p:sp>
      <p:sp>
        <p:nvSpPr>
          <p:cNvPr id="4" name="矩形 3">
            <a:extLst>
              <a:ext uri="{FF2B5EF4-FFF2-40B4-BE49-F238E27FC236}">
                <a16:creationId xmlns:a16="http://schemas.microsoft.com/office/drawing/2014/main" id="{B1C9AA70-A426-E743-83B1-72F83D172747}"/>
              </a:ext>
            </a:extLst>
          </p:cNvPr>
          <p:cNvSpPr/>
          <p:nvPr/>
        </p:nvSpPr>
        <p:spPr>
          <a:xfrm>
            <a:off x="3986521" y="5378258"/>
            <a:ext cx="4223720" cy="461665"/>
          </a:xfrm>
          <a:prstGeom prst="rect">
            <a:avLst/>
          </a:prstGeom>
        </p:spPr>
        <p:txBody>
          <a:bodyPr wrap="none">
            <a:spAutoFit/>
          </a:bodyPr>
          <a:lstStyle/>
          <a:p>
            <a:r>
              <a:rPr lang="en-US" altLang="zh-CN" sz="2400" dirty="0">
                <a:solidFill>
                  <a:srgbClr val="00FA00"/>
                </a:solidFill>
                <a:latin typeface="Gill Sans MT" panose="020B0502020104020203" pitchFamily="34" charset="0"/>
              </a:rPr>
              <a:t>Knowledge Distillation: A Survey</a:t>
            </a:r>
          </a:p>
        </p:txBody>
      </p:sp>
    </p:spTree>
    <p:extLst>
      <p:ext uri="{BB962C8B-B14F-4D97-AF65-F5344CB8AC3E}">
        <p14:creationId xmlns:p14="http://schemas.microsoft.com/office/powerpoint/2010/main" val="2954673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1C362D-AE2D-1342-A5FC-61B232FBA1E7}"/>
              </a:ext>
            </a:extLst>
          </p:cNvPr>
          <p:cNvSpPr>
            <a:spLocks noGrp="1"/>
          </p:cNvSpPr>
          <p:nvPr>
            <p:ph type="title"/>
          </p:nvPr>
        </p:nvSpPr>
        <p:spPr/>
        <p:txBody>
          <a:bodyPr/>
          <a:lstStyle/>
          <a:p>
            <a:r>
              <a:rPr lang="en-US" altLang="zh-CN" dirty="0"/>
              <a:t>Knowledge</a:t>
            </a:r>
            <a:r>
              <a:rPr lang="zh-CN" altLang="en-US" dirty="0"/>
              <a:t> 知识的方式</a:t>
            </a:r>
          </a:p>
        </p:txBody>
      </p:sp>
      <p:sp>
        <p:nvSpPr>
          <p:cNvPr id="3" name="内容占位符 2">
            <a:extLst>
              <a:ext uri="{FF2B5EF4-FFF2-40B4-BE49-F238E27FC236}">
                <a16:creationId xmlns:a16="http://schemas.microsoft.com/office/drawing/2014/main" id="{8893480D-9472-4240-81D4-52F530C179F2}"/>
              </a:ext>
            </a:extLst>
          </p:cNvPr>
          <p:cNvSpPr>
            <a:spLocks noGrp="1"/>
          </p:cNvSpPr>
          <p:nvPr>
            <p:ph sz="half" idx="1"/>
          </p:nvPr>
        </p:nvSpPr>
        <p:spPr/>
        <p:txBody>
          <a:bodyPr/>
          <a:lstStyle/>
          <a:p>
            <a:pPr marL="457200" indent="-457200">
              <a:buFont typeface="+mj-lt"/>
              <a:buAutoNum type="arabicPeriod"/>
            </a:pPr>
            <a:r>
              <a:rPr lang="en-US" altLang="zh-CN" dirty="0"/>
              <a:t>response-based knowledge</a:t>
            </a:r>
          </a:p>
          <a:p>
            <a:pPr marL="457200" indent="-457200">
              <a:buFont typeface="+mj-lt"/>
              <a:buAutoNum type="arabicPeriod"/>
            </a:pPr>
            <a:r>
              <a:rPr lang="en-US" altLang="zh-CN" dirty="0"/>
              <a:t>feature-based knowledge</a:t>
            </a:r>
          </a:p>
        </p:txBody>
      </p:sp>
      <p:sp>
        <p:nvSpPr>
          <p:cNvPr id="7" name="内容占位符 6">
            <a:extLst>
              <a:ext uri="{FF2B5EF4-FFF2-40B4-BE49-F238E27FC236}">
                <a16:creationId xmlns:a16="http://schemas.microsoft.com/office/drawing/2014/main" id="{7AE94C71-5C5E-5D4B-B48E-BDDC38DE1236}"/>
              </a:ext>
            </a:extLst>
          </p:cNvPr>
          <p:cNvSpPr>
            <a:spLocks noGrp="1"/>
          </p:cNvSpPr>
          <p:nvPr>
            <p:ph sz="half" idx="10"/>
          </p:nvPr>
        </p:nvSpPr>
        <p:spPr/>
        <p:txBody>
          <a:bodyPr/>
          <a:lstStyle/>
          <a:p>
            <a:pPr marL="457200" indent="-457200">
              <a:buFont typeface="+mj-lt"/>
              <a:buAutoNum type="arabicPeriod" startAt="3"/>
            </a:pPr>
            <a:r>
              <a:rPr lang="en-US" altLang="zh-CN" dirty="0"/>
              <a:t>relation-based knowledge</a:t>
            </a:r>
          </a:p>
          <a:p>
            <a:pPr marL="457200" indent="-457200">
              <a:buFont typeface="+mj-lt"/>
              <a:buAutoNum type="arabicPeriod" startAt="3"/>
            </a:pPr>
            <a:r>
              <a:rPr lang="en-US" altLang="zh-CN" dirty="0"/>
              <a:t>Architecture-base</a:t>
            </a:r>
            <a:r>
              <a:rPr lang="zh-CN" altLang="en-US" dirty="0"/>
              <a:t> </a:t>
            </a:r>
            <a:r>
              <a:rPr lang="en-US" altLang="zh-CN" dirty="0"/>
              <a:t>knowledge</a:t>
            </a:r>
            <a:endParaRPr lang="zh-CN" altLang="en-US" dirty="0"/>
          </a:p>
        </p:txBody>
      </p:sp>
      <p:pic>
        <p:nvPicPr>
          <p:cNvPr id="6" name="图片 5">
            <a:extLst>
              <a:ext uri="{FF2B5EF4-FFF2-40B4-BE49-F238E27FC236}">
                <a16:creationId xmlns:a16="http://schemas.microsoft.com/office/drawing/2014/main" id="{1472F1E7-33E7-F84B-BDBD-8FCDFC5A14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53965" y="2636912"/>
            <a:ext cx="6908800" cy="3797300"/>
          </a:xfrm>
          <a:prstGeom prst="rect">
            <a:avLst/>
          </a:prstGeom>
        </p:spPr>
      </p:pic>
    </p:spTree>
    <p:extLst>
      <p:ext uri="{BB962C8B-B14F-4D97-AF65-F5344CB8AC3E}">
        <p14:creationId xmlns:p14="http://schemas.microsoft.com/office/powerpoint/2010/main" val="3953240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38056</TotalTime>
  <Words>1763</Words>
  <Application>Microsoft Macintosh PowerPoint</Application>
  <PresentationFormat>自定义</PresentationFormat>
  <Paragraphs>140</Paragraphs>
  <Slides>33</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33</vt:i4>
      </vt:variant>
    </vt:vector>
  </HeadingPairs>
  <TitlesOfParts>
    <vt:vector size="54"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Cambria Math</vt:lpstr>
      <vt:lpstr>Franklin Gothic Book</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知识蒸馏主要思想</vt:lpstr>
      <vt:lpstr>知识蒸馏组成</vt:lpstr>
      <vt:lpstr>PowerPoint 演示文稿</vt:lpstr>
      <vt:lpstr>Knowledge 知识的方式</vt:lpstr>
      <vt:lpstr>Response-Based Knowledge</vt:lpstr>
      <vt:lpstr>Response-Based Knowledge</vt:lpstr>
      <vt:lpstr>Feature-Based Knowledge</vt:lpstr>
      <vt:lpstr>Feature-Based Knowledge</vt:lpstr>
      <vt:lpstr>Relation-Based Knowledge</vt:lpstr>
      <vt:lpstr>Relation-Based Knowledge</vt:lpstr>
      <vt:lpstr>PowerPoint 演示文稿</vt:lpstr>
      <vt:lpstr>蒸馏方法</vt:lpstr>
      <vt:lpstr>Offline Distillation</vt:lpstr>
      <vt:lpstr>Online Distillation </vt:lpstr>
      <vt:lpstr>Self-Distillation</vt:lpstr>
      <vt:lpstr>蒸馏方法</vt:lpstr>
      <vt:lpstr>PowerPoint 演示文稿</vt:lpstr>
      <vt:lpstr>Hard-target 和 Soft-target</vt:lpstr>
      <vt:lpstr>Softmax with Temperature</vt:lpstr>
      <vt:lpstr>Softmax with Temperature</vt:lpstr>
      <vt:lpstr>如何选择 T？ </vt:lpstr>
      <vt:lpstr>与传统训练流程的区别</vt:lpstr>
      <vt:lpstr>Distilling the Knowledge in a Neural Network</vt:lpstr>
      <vt:lpstr>Distilling the Knowledge in a Neural Network</vt:lpstr>
      <vt:lpstr>Distilling the Knowledge in a Neural Network</vt:lpstr>
      <vt:lpstr>Distilling the Knowledge in a Neural Network</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6384</cp:revision>
  <dcterms:created xsi:type="dcterms:W3CDTF">2015-01-14T10:38:57Z</dcterms:created>
  <dcterms:modified xsi:type="dcterms:W3CDTF">2023-01-22T01:35:26Z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